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Medium" charset="1" panose="00000600000000000000"/>
      <p:regular r:id="rId10"/>
    </p:embeddedFont>
    <p:embeddedFont>
      <p:font typeface="Poppins Medium Bold" charset="1" panose="00000700000000000000"/>
      <p:regular r:id="rId11"/>
    </p:embeddedFont>
    <p:embeddedFont>
      <p:font typeface="Poppins Medium Italics" charset="1" panose="00000600000000000000"/>
      <p:regular r:id="rId12"/>
    </p:embeddedFont>
    <p:embeddedFont>
      <p:font typeface="Poppins Medium Bold Italics" charset="1" panose="00000700000000000000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  <p:embeddedFont>
      <p:font typeface="Poppins Bold Italics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0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4.jpeg" Type="http://schemas.openxmlformats.org/officeDocument/2006/relationships/image"/><Relationship Id="rId7" Target="../media/image25.jpeg" Type="http://schemas.openxmlformats.org/officeDocument/2006/relationships/image"/><Relationship Id="rId8" Target="../media/image26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7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793221" y="-3780509"/>
            <a:ext cx="26108545" cy="10538358"/>
          </a:xfrm>
          <a:custGeom>
            <a:avLst/>
            <a:gdLst/>
            <a:ahLst/>
            <a:cxnLst/>
            <a:rect r="r" b="b" t="t" l="l"/>
            <a:pathLst>
              <a:path h="10538358" w="26108545">
                <a:moveTo>
                  <a:pt x="26108545" y="0"/>
                </a:moveTo>
                <a:lnTo>
                  <a:pt x="0" y="0"/>
                </a:lnTo>
                <a:lnTo>
                  <a:pt x="0" y="10538359"/>
                </a:lnTo>
                <a:lnTo>
                  <a:pt x="26108545" y="10538359"/>
                </a:lnTo>
                <a:lnTo>
                  <a:pt x="2610854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4981" y="1551407"/>
            <a:ext cx="6423116" cy="7184185"/>
          </a:xfrm>
          <a:custGeom>
            <a:avLst/>
            <a:gdLst/>
            <a:ahLst/>
            <a:cxnLst/>
            <a:rect r="r" b="b" t="t" l="l"/>
            <a:pathLst>
              <a:path h="7184185" w="6423116">
                <a:moveTo>
                  <a:pt x="0" y="0"/>
                </a:moveTo>
                <a:lnTo>
                  <a:pt x="6423117" y="0"/>
                </a:lnTo>
                <a:lnTo>
                  <a:pt x="6423117" y="7184186"/>
                </a:lnTo>
                <a:lnTo>
                  <a:pt x="0" y="7184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33153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861948" y="2216184"/>
            <a:ext cx="5565856" cy="6254574"/>
            <a:chOff x="0" y="0"/>
            <a:chExt cx="3742271" cy="42053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42182" cy="4205478"/>
            </a:xfrm>
            <a:custGeom>
              <a:avLst/>
              <a:gdLst/>
              <a:ahLst/>
              <a:cxnLst/>
              <a:rect r="r" b="b" t="t" l="l"/>
              <a:pathLst>
                <a:path h="4205478" w="3742182">
                  <a:moveTo>
                    <a:pt x="1871091" y="0"/>
                  </a:moveTo>
                  <a:cubicBezTo>
                    <a:pt x="1806575" y="0"/>
                    <a:pt x="1742186" y="16764"/>
                    <a:pt x="1684401" y="50165"/>
                  </a:cubicBezTo>
                  <a:lnTo>
                    <a:pt x="185801" y="918083"/>
                  </a:lnTo>
                  <a:cubicBezTo>
                    <a:pt x="70866" y="984758"/>
                    <a:pt x="0" y="1107567"/>
                    <a:pt x="0" y="1240536"/>
                  </a:cubicBezTo>
                  <a:lnTo>
                    <a:pt x="0" y="2926715"/>
                  </a:lnTo>
                  <a:cubicBezTo>
                    <a:pt x="0" y="3055620"/>
                    <a:pt x="66675" y="3175381"/>
                    <a:pt x="176149" y="3243326"/>
                  </a:cubicBezTo>
                  <a:lnTo>
                    <a:pt x="1636776" y="4149471"/>
                  </a:lnTo>
                  <a:cubicBezTo>
                    <a:pt x="1696847" y="4186809"/>
                    <a:pt x="1765046" y="4205478"/>
                    <a:pt x="1833118" y="4205478"/>
                  </a:cubicBezTo>
                  <a:cubicBezTo>
                    <a:pt x="1898777" y="4205478"/>
                    <a:pt x="1964436" y="4188079"/>
                    <a:pt x="2023110" y="4153408"/>
                  </a:cubicBezTo>
                  <a:lnTo>
                    <a:pt x="3559683" y="3242310"/>
                  </a:lnTo>
                  <a:cubicBezTo>
                    <a:pt x="3672840" y="3175254"/>
                    <a:pt x="3742182" y="3053461"/>
                    <a:pt x="3742182" y="2921889"/>
                  </a:cubicBezTo>
                  <a:lnTo>
                    <a:pt x="3742182" y="1240536"/>
                  </a:lnTo>
                  <a:cubicBezTo>
                    <a:pt x="3742182" y="1107567"/>
                    <a:pt x="3671316" y="984758"/>
                    <a:pt x="3556381" y="918210"/>
                  </a:cubicBezTo>
                  <a:lnTo>
                    <a:pt x="2057781" y="50292"/>
                  </a:lnTo>
                  <a:cubicBezTo>
                    <a:pt x="2000123" y="16764"/>
                    <a:pt x="1935607" y="0"/>
                    <a:pt x="1871091" y="0"/>
                  </a:cubicBezTo>
                  <a:close/>
                </a:path>
              </a:pathLst>
            </a:custGeom>
            <a:blipFill>
              <a:blip r:embed="rId6"/>
              <a:stretch>
                <a:fillRect l="-71662" t="-757" r="-77400" b="-6875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831309" y="9109289"/>
            <a:ext cx="2847668" cy="2847668"/>
          </a:xfrm>
          <a:custGeom>
            <a:avLst/>
            <a:gdLst/>
            <a:ahLst/>
            <a:cxnLst/>
            <a:rect r="r" b="b" t="t" l="l"/>
            <a:pathLst>
              <a:path h="2847668" w="2847668">
                <a:moveTo>
                  <a:pt x="0" y="0"/>
                </a:moveTo>
                <a:lnTo>
                  <a:pt x="2847668" y="0"/>
                </a:lnTo>
                <a:lnTo>
                  <a:pt x="2847668" y="2847667"/>
                </a:lnTo>
                <a:lnTo>
                  <a:pt x="0" y="28476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41256" y="-399313"/>
            <a:ext cx="2847668" cy="2847668"/>
          </a:xfrm>
          <a:custGeom>
            <a:avLst/>
            <a:gdLst/>
            <a:ahLst/>
            <a:cxnLst/>
            <a:rect r="r" b="b" t="t" l="l"/>
            <a:pathLst>
              <a:path h="2847668" w="2847668">
                <a:moveTo>
                  <a:pt x="0" y="0"/>
                </a:moveTo>
                <a:lnTo>
                  <a:pt x="2847667" y="0"/>
                </a:lnTo>
                <a:lnTo>
                  <a:pt x="2847667" y="2847668"/>
                </a:lnTo>
                <a:lnTo>
                  <a:pt x="0" y="28476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255143" y="1028700"/>
            <a:ext cx="1005909" cy="1005909"/>
          </a:xfrm>
          <a:custGeom>
            <a:avLst/>
            <a:gdLst/>
            <a:ahLst/>
            <a:cxnLst/>
            <a:rect r="r" b="b" t="t" l="l"/>
            <a:pathLst>
              <a:path h="1005909" w="1005909">
                <a:moveTo>
                  <a:pt x="0" y="0"/>
                </a:moveTo>
                <a:lnTo>
                  <a:pt x="1005909" y="0"/>
                </a:lnTo>
                <a:lnTo>
                  <a:pt x="1005909" y="1005909"/>
                </a:lnTo>
                <a:lnTo>
                  <a:pt x="0" y="1005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52361" y="8179118"/>
            <a:ext cx="583279" cy="583279"/>
          </a:xfrm>
          <a:custGeom>
            <a:avLst/>
            <a:gdLst/>
            <a:ahLst/>
            <a:cxnLst/>
            <a:rect r="r" b="b" t="t" l="l"/>
            <a:pathLst>
              <a:path h="583279" w="583279">
                <a:moveTo>
                  <a:pt x="0" y="0"/>
                </a:moveTo>
                <a:lnTo>
                  <a:pt x="583278" y="0"/>
                </a:lnTo>
                <a:lnTo>
                  <a:pt x="583278" y="583278"/>
                </a:lnTo>
                <a:lnTo>
                  <a:pt x="0" y="5832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51762" y="7467613"/>
            <a:ext cx="676938" cy="676938"/>
          </a:xfrm>
          <a:custGeom>
            <a:avLst/>
            <a:gdLst/>
            <a:ahLst/>
            <a:cxnLst/>
            <a:rect r="r" b="b" t="t" l="l"/>
            <a:pathLst>
              <a:path h="676938" w="676938">
                <a:moveTo>
                  <a:pt x="0" y="0"/>
                </a:moveTo>
                <a:lnTo>
                  <a:pt x="676938" y="0"/>
                </a:lnTo>
                <a:lnTo>
                  <a:pt x="676938" y="676937"/>
                </a:lnTo>
                <a:lnTo>
                  <a:pt x="0" y="6769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9109289"/>
            <a:ext cx="2355423" cy="2355423"/>
          </a:xfrm>
          <a:custGeom>
            <a:avLst/>
            <a:gdLst/>
            <a:ahLst/>
            <a:cxnLst/>
            <a:rect r="r" b="b" t="t" l="l"/>
            <a:pathLst>
              <a:path h="2355423" w="2355423">
                <a:moveTo>
                  <a:pt x="0" y="0"/>
                </a:moveTo>
                <a:lnTo>
                  <a:pt x="2355423" y="0"/>
                </a:lnTo>
                <a:lnTo>
                  <a:pt x="2355423" y="2355422"/>
                </a:lnTo>
                <a:lnTo>
                  <a:pt x="0" y="2355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914017" y="2646093"/>
            <a:ext cx="7377685" cy="159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362"/>
              </a:lnSpc>
              <a:spcBef>
                <a:spcPct val="0"/>
              </a:spcBef>
            </a:pPr>
            <a:r>
              <a:rPr lang="en-US" sz="8830">
                <a:solidFill>
                  <a:srgbClr val="FFFFFF"/>
                </a:solidFill>
                <a:latin typeface="Poppins"/>
              </a:rPr>
              <a:t>PROPRIÉTÉS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61052" y="3835691"/>
            <a:ext cx="9030650" cy="1672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023"/>
              </a:lnSpc>
              <a:spcBef>
                <a:spcPct val="0"/>
              </a:spcBef>
            </a:pPr>
            <a:r>
              <a:rPr lang="en-US" sz="9302">
                <a:solidFill>
                  <a:srgbClr val="FFFFFF"/>
                </a:solidFill>
                <a:latin typeface="Poppins Bold"/>
              </a:rPr>
              <a:t>STRUCTURALES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31014" y="7043600"/>
            <a:ext cx="6760688" cy="362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8"/>
              </a:lnSpc>
            </a:pPr>
            <a:r>
              <a:rPr lang="en-US" sz="4113">
                <a:solidFill>
                  <a:srgbClr val="000000"/>
                </a:solidFill>
                <a:latin typeface="Poppins Bold"/>
              </a:rPr>
              <a:t>ANTOINE HUOTS SOUDAIN</a:t>
            </a:r>
          </a:p>
          <a:p>
            <a:pPr algn="r">
              <a:lnSpc>
                <a:spcPts val="5758"/>
              </a:lnSpc>
            </a:pPr>
            <a:r>
              <a:rPr lang="en-US" sz="4113">
                <a:solidFill>
                  <a:srgbClr val="000000"/>
                </a:solidFill>
                <a:latin typeface="Poppins Bold"/>
              </a:rPr>
              <a:t>FELIX MUEL</a:t>
            </a:r>
          </a:p>
          <a:p>
            <a:pPr algn="r">
              <a:lnSpc>
                <a:spcPts val="5758"/>
              </a:lnSpc>
            </a:pPr>
            <a:r>
              <a:rPr lang="en-US" sz="4113">
                <a:solidFill>
                  <a:srgbClr val="000000"/>
                </a:solidFill>
                <a:latin typeface="Poppins Bold"/>
              </a:rPr>
              <a:t>LUCAS MERCIER</a:t>
            </a:r>
          </a:p>
          <a:p>
            <a:pPr algn="r">
              <a:lnSpc>
                <a:spcPts val="5758"/>
              </a:lnSpc>
            </a:pPr>
            <a:r>
              <a:rPr lang="en-US" sz="4113">
                <a:solidFill>
                  <a:srgbClr val="000000"/>
                </a:solidFill>
                <a:latin typeface="Poppins Bold"/>
              </a:rPr>
              <a:t>PERNELLE VEZIN</a:t>
            </a:r>
          </a:p>
          <a:p>
            <a:pPr algn="r">
              <a:lnSpc>
                <a:spcPts val="575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17547" y="-638110"/>
            <a:ext cx="9124070" cy="12111482"/>
          </a:xfrm>
          <a:custGeom>
            <a:avLst/>
            <a:gdLst/>
            <a:ahLst/>
            <a:cxnLst/>
            <a:rect r="r" b="b" t="t" l="l"/>
            <a:pathLst>
              <a:path h="12111482" w="9124070">
                <a:moveTo>
                  <a:pt x="0" y="0"/>
                </a:moveTo>
                <a:lnTo>
                  <a:pt x="9124070" y="0"/>
                </a:lnTo>
                <a:lnTo>
                  <a:pt x="9124070" y="12111483"/>
                </a:lnTo>
                <a:lnTo>
                  <a:pt x="0" y="121114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901" t="-21870" r="0" b="-2796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8364" y="1784230"/>
            <a:ext cx="6938662" cy="6938662"/>
          </a:xfrm>
          <a:custGeom>
            <a:avLst/>
            <a:gdLst/>
            <a:ahLst/>
            <a:cxnLst/>
            <a:rect r="r" b="b" t="t" l="l"/>
            <a:pathLst>
              <a:path h="6938662" w="6938662">
                <a:moveTo>
                  <a:pt x="0" y="0"/>
                </a:moveTo>
                <a:lnTo>
                  <a:pt x="6938663" y="0"/>
                </a:lnTo>
                <a:lnTo>
                  <a:pt x="6938663" y="6938662"/>
                </a:lnTo>
                <a:lnTo>
                  <a:pt x="0" y="6938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42818" y="2368696"/>
            <a:ext cx="5769754" cy="5769731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0605" t="0" r="-10605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580234" y="8722892"/>
            <a:ext cx="2208935" cy="2208935"/>
          </a:xfrm>
          <a:custGeom>
            <a:avLst/>
            <a:gdLst/>
            <a:ahLst/>
            <a:cxnLst/>
            <a:rect r="r" b="b" t="t" l="l"/>
            <a:pathLst>
              <a:path h="2208935" w="2208935">
                <a:moveTo>
                  <a:pt x="0" y="0"/>
                </a:moveTo>
                <a:lnTo>
                  <a:pt x="2208934" y="0"/>
                </a:lnTo>
                <a:lnTo>
                  <a:pt x="2208934" y="2208935"/>
                </a:lnTo>
                <a:lnTo>
                  <a:pt x="0" y="2208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08203" y="-822395"/>
            <a:ext cx="2259433" cy="2259433"/>
          </a:xfrm>
          <a:custGeom>
            <a:avLst/>
            <a:gdLst/>
            <a:ahLst/>
            <a:cxnLst/>
            <a:rect r="r" b="b" t="t" l="l"/>
            <a:pathLst>
              <a:path h="2259433" w="2259433">
                <a:moveTo>
                  <a:pt x="0" y="0"/>
                </a:moveTo>
                <a:lnTo>
                  <a:pt x="2259432" y="0"/>
                </a:lnTo>
                <a:lnTo>
                  <a:pt x="2259432" y="2259433"/>
                </a:lnTo>
                <a:lnTo>
                  <a:pt x="0" y="2259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03213" y="8722892"/>
            <a:ext cx="5216766" cy="5216766"/>
          </a:xfrm>
          <a:custGeom>
            <a:avLst/>
            <a:gdLst/>
            <a:ahLst/>
            <a:cxnLst/>
            <a:rect r="r" b="b" t="t" l="l"/>
            <a:pathLst>
              <a:path h="5216766" w="5216766">
                <a:moveTo>
                  <a:pt x="0" y="0"/>
                </a:moveTo>
                <a:lnTo>
                  <a:pt x="5216767" y="0"/>
                </a:lnTo>
                <a:lnTo>
                  <a:pt x="5216767" y="5216767"/>
                </a:lnTo>
                <a:lnTo>
                  <a:pt x="0" y="5216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06523" y="517405"/>
            <a:ext cx="10952777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429"/>
              </a:lnSpc>
            </a:pPr>
            <a:r>
              <a:rPr lang="en-US" sz="7858">
                <a:solidFill>
                  <a:srgbClr val="FF0078"/>
                </a:solidFill>
                <a:latin typeface="Poppins Bold"/>
              </a:rPr>
              <a:t>AMELIORATION DE LA FLEXIBILITÉ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97027" y="3403230"/>
            <a:ext cx="9662273" cy="767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994"/>
              </a:lnSpc>
              <a:spcBef>
                <a:spcPct val="0"/>
              </a:spcBef>
            </a:pPr>
            <a:r>
              <a:rPr lang="en-US" sz="4281">
                <a:solidFill>
                  <a:srgbClr val="FF0078"/>
                </a:solidFill>
                <a:latin typeface="Poppins Bold"/>
              </a:rPr>
              <a:t>EX : RESSORT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63135" y="4877865"/>
            <a:ext cx="8330056" cy="3546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4086" indent="-307043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000000"/>
                </a:solidFill>
                <a:latin typeface="Poppins"/>
              </a:rPr>
              <a:t>Forme spirale: permet de s'étirer ou de se comprimer --&gt;  élasticité.</a:t>
            </a:r>
          </a:p>
          <a:p>
            <a:pPr>
              <a:lnSpc>
                <a:spcPts val="3982"/>
              </a:lnSpc>
            </a:pPr>
          </a:p>
          <a:p>
            <a:pPr marL="614086" indent="-307043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000000"/>
                </a:solidFill>
                <a:latin typeface="Poppins"/>
              </a:rPr>
              <a:t> Résistance : Lorsqu'une charge est appliquée sur le ressort --&gt; structure hélicoïdale se déforme et absorbant l'énergie générée par la force appliquée.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793221" y="-3780509"/>
            <a:ext cx="26108545" cy="10538358"/>
          </a:xfrm>
          <a:custGeom>
            <a:avLst/>
            <a:gdLst/>
            <a:ahLst/>
            <a:cxnLst/>
            <a:rect r="r" b="b" t="t" l="l"/>
            <a:pathLst>
              <a:path h="10538358" w="26108545">
                <a:moveTo>
                  <a:pt x="26108545" y="0"/>
                </a:moveTo>
                <a:lnTo>
                  <a:pt x="0" y="0"/>
                </a:lnTo>
                <a:lnTo>
                  <a:pt x="0" y="10538359"/>
                </a:lnTo>
                <a:lnTo>
                  <a:pt x="26108545" y="10538359"/>
                </a:lnTo>
                <a:lnTo>
                  <a:pt x="2610854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4981" y="1551407"/>
            <a:ext cx="6423116" cy="7184185"/>
          </a:xfrm>
          <a:custGeom>
            <a:avLst/>
            <a:gdLst/>
            <a:ahLst/>
            <a:cxnLst/>
            <a:rect r="r" b="b" t="t" l="l"/>
            <a:pathLst>
              <a:path h="7184185" w="6423116">
                <a:moveTo>
                  <a:pt x="0" y="0"/>
                </a:moveTo>
                <a:lnTo>
                  <a:pt x="6423117" y="0"/>
                </a:lnTo>
                <a:lnTo>
                  <a:pt x="6423117" y="7184186"/>
                </a:lnTo>
                <a:lnTo>
                  <a:pt x="0" y="7184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33153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63611" y="2016213"/>
            <a:ext cx="5565856" cy="6254574"/>
            <a:chOff x="0" y="0"/>
            <a:chExt cx="3742271" cy="42053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42182" cy="4205478"/>
            </a:xfrm>
            <a:custGeom>
              <a:avLst/>
              <a:gdLst/>
              <a:ahLst/>
              <a:cxnLst/>
              <a:rect r="r" b="b" t="t" l="l"/>
              <a:pathLst>
                <a:path h="4205478" w="3742182">
                  <a:moveTo>
                    <a:pt x="1871091" y="0"/>
                  </a:moveTo>
                  <a:cubicBezTo>
                    <a:pt x="1806575" y="0"/>
                    <a:pt x="1742186" y="16764"/>
                    <a:pt x="1684401" y="50165"/>
                  </a:cubicBezTo>
                  <a:lnTo>
                    <a:pt x="185801" y="918083"/>
                  </a:lnTo>
                  <a:cubicBezTo>
                    <a:pt x="70866" y="984758"/>
                    <a:pt x="0" y="1107567"/>
                    <a:pt x="0" y="1240536"/>
                  </a:cubicBezTo>
                  <a:lnTo>
                    <a:pt x="0" y="2926715"/>
                  </a:lnTo>
                  <a:cubicBezTo>
                    <a:pt x="0" y="3055620"/>
                    <a:pt x="66675" y="3175381"/>
                    <a:pt x="176149" y="3243326"/>
                  </a:cubicBezTo>
                  <a:lnTo>
                    <a:pt x="1636776" y="4149471"/>
                  </a:lnTo>
                  <a:cubicBezTo>
                    <a:pt x="1696847" y="4186809"/>
                    <a:pt x="1765046" y="4205478"/>
                    <a:pt x="1833118" y="4205478"/>
                  </a:cubicBezTo>
                  <a:cubicBezTo>
                    <a:pt x="1898777" y="4205478"/>
                    <a:pt x="1964436" y="4188079"/>
                    <a:pt x="2023110" y="4153408"/>
                  </a:cubicBezTo>
                  <a:lnTo>
                    <a:pt x="3559683" y="3242310"/>
                  </a:lnTo>
                  <a:cubicBezTo>
                    <a:pt x="3672840" y="3175254"/>
                    <a:pt x="3742182" y="3053461"/>
                    <a:pt x="3742182" y="2921889"/>
                  </a:cubicBezTo>
                  <a:lnTo>
                    <a:pt x="3742182" y="1240536"/>
                  </a:lnTo>
                  <a:cubicBezTo>
                    <a:pt x="3742182" y="1107567"/>
                    <a:pt x="3671316" y="984758"/>
                    <a:pt x="3556381" y="918210"/>
                  </a:cubicBezTo>
                  <a:lnTo>
                    <a:pt x="2057781" y="50292"/>
                  </a:lnTo>
                  <a:cubicBezTo>
                    <a:pt x="2000123" y="16764"/>
                    <a:pt x="1935607" y="0"/>
                    <a:pt x="1871091" y="0"/>
                  </a:cubicBezTo>
                  <a:close/>
                </a:path>
              </a:pathLst>
            </a:custGeom>
            <a:blipFill>
              <a:blip r:embed="rId6"/>
              <a:stretch>
                <a:fillRect l="-34285" t="0" r="-34285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831309" y="9109289"/>
            <a:ext cx="2847668" cy="2847668"/>
          </a:xfrm>
          <a:custGeom>
            <a:avLst/>
            <a:gdLst/>
            <a:ahLst/>
            <a:cxnLst/>
            <a:rect r="r" b="b" t="t" l="l"/>
            <a:pathLst>
              <a:path h="2847668" w="2847668">
                <a:moveTo>
                  <a:pt x="0" y="0"/>
                </a:moveTo>
                <a:lnTo>
                  <a:pt x="2847668" y="0"/>
                </a:lnTo>
                <a:lnTo>
                  <a:pt x="2847668" y="2847667"/>
                </a:lnTo>
                <a:lnTo>
                  <a:pt x="0" y="28476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41256" y="-399313"/>
            <a:ext cx="2847668" cy="2847668"/>
          </a:xfrm>
          <a:custGeom>
            <a:avLst/>
            <a:gdLst/>
            <a:ahLst/>
            <a:cxnLst/>
            <a:rect r="r" b="b" t="t" l="l"/>
            <a:pathLst>
              <a:path h="2847668" w="2847668">
                <a:moveTo>
                  <a:pt x="0" y="0"/>
                </a:moveTo>
                <a:lnTo>
                  <a:pt x="2847667" y="0"/>
                </a:lnTo>
                <a:lnTo>
                  <a:pt x="2847667" y="2847668"/>
                </a:lnTo>
                <a:lnTo>
                  <a:pt x="0" y="28476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255143" y="1028700"/>
            <a:ext cx="1005909" cy="1005909"/>
          </a:xfrm>
          <a:custGeom>
            <a:avLst/>
            <a:gdLst/>
            <a:ahLst/>
            <a:cxnLst/>
            <a:rect r="r" b="b" t="t" l="l"/>
            <a:pathLst>
              <a:path h="1005909" w="1005909">
                <a:moveTo>
                  <a:pt x="0" y="0"/>
                </a:moveTo>
                <a:lnTo>
                  <a:pt x="1005909" y="0"/>
                </a:lnTo>
                <a:lnTo>
                  <a:pt x="1005909" y="1005909"/>
                </a:lnTo>
                <a:lnTo>
                  <a:pt x="0" y="1005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52361" y="8179118"/>
            <a:ext cx="583279" cy="583279"/>
          </a:xfrm>
          <a:custGeom>
            <a:avLst/>
            <a:gdLst/>
            <a:ahLst/>
            <a:cxnLst/>
            <a:rect r="r" b="b" t="t" l="l"/>
            <a:pathLst>
              <a:path h="583279" w="583279">
                <a:moveTo>
                  <a:pt x="0" y="0"/>
                </a:moveTo>
                <a:lnTo>
                  <a:pt x="583278" y="0"/>
                </a:lnTo>
                <a:lnTo>
                  <a:pt x="583278" y="583278"/>
                </a:lnTo>
                <a:lnTo>
                  <a:pt x="0" y="5832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51762" y="7467613"/>
            <a:ext cx="676938" cy="676938"/>
          </a:xfrm>
          <a:custGeom>
            <a:avLst/>
            <a:gdLst/>
            <a:ahLst/>
            <a:cxnLst/>
            <a:rect r="r" b="b" t="t" l="l"/>
            <a:pathLst>
              <a:path h="676938" w="676938">
                <a:moveTo>
                  <a:pt x="0" y="0"/>
                </a:moveTo>
                <a:lnTo>
                  <a:pt x="676938" y="0"/>
                </a:lnTo>
                <a:lnTo>
                  <a:pt x="676938" y="676937"/>
                </a:lnTo>
                <a:lnTo>
                  <a:pt x="0" y="6769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9109289"/>
            <a:ext cx="2355423" cy="2355423"/>
          </a:xfrm>
          <a:custGeom>
            <a:avLst/>
            <a:gdLst/>
            <a:ahLst/>
            <a:cxnLst/>
            <a:rect r="r" b="b" t="t" l="l"/>
            <a:pathLst>
              <a:path h="2355423" w="2355423">
                <a:moveTo>
                  <a:pt x="0" y="0"/>
                </a:moveTo>
                <a:lnTo>
                  <a:pt x="2355423" y="0"/>
                </a:lnTo>
                <a:lnTo>
                  <a:pt x="2355423" y="2355422"/>
                </a:lnTo>
                <a:lnTo>
                  <a:pt x="0" y="2355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914017" y="2646093"/>
            <a:ext cx="7377685" cy="3166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362"/>
              </a:lnSpc>
            </a:pPr>
            <a:r>
              <a:rPr lang="en-US" sz="8830">
                <a:solidFill>
                  <a:srgbClr val="FFFFFF"/>
                </a:solidFill>
                <a:latin typeface="Poppins"/>
              </a:rPr>
              <a:t>STRUCTURES</a:t>
            </a:r>
          </a:p>
          <a:p>
            <a:pPr algn="r">
              <a:lnSpc>
                <a:spcPts val="12362"/>
              </a:lnSpc>
              <a:spcBef>
                <a:spcPct val="0"/>
              </a:spcBef>
            </a:pPr>
            <a:r>
              <a:rPr lang="en-US" sz="8830">
                <a:solidFill>
                  <a:srgbClr val="FFFFFF"/>
                </a:solidFill>
                <a:latin typeface="Poppins"/>
              </a:rPr>
              <a:t>INNOVANTES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17547" y="-638110"/>
            <a:ext cx="9124070" cy="12111482"/>
          </a:xfrm>
          <a:custGeom>
            <a:avLst/>
            <a:gdLst/>
            <a:ahLst/>
            <a:cxnLst/>
            <a:rect r="r" b="b" t="t" l="l"/>
            <a:pathLst>
              <a:path h="12111482" w="9124070">
                <a:moveTo>
                  <a:pt x="0" y="0"/>
                </a:moveTo>
                <a:lnTo>
                  <a:pt x="9124070" y="0"/>
                </a:lnTo>
                <a:lnTo>
                  <a:pt x="9124070" y="12111483"/>
                </a:lnTo>
                <a:lnTo>
                  <a:pt x="0" y="121114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901" t="-21870" r="0" b="-2796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8364" y="1784230"/>
            <a:ext cx="6938662" cy="6938662"/>
          </a:xfrm>
          <a:custGeom>
            <a:avLst/>
            <a:gdLst/>
            <a:ahLst/>
            <a:cxnLst/>
            <a:rect r="r" b="b" t="t" l="l"/>
            <a:pathLst>
              <a:path h="6938662" w="6938662">
                <a:moveTo>
                  <a:pt x="0" y="0"/>
                </a:moveTo>
                <a:lnTo>
                  <a:pt x="6938663" y="0"/>
                </a:lnTo>
                <a:lnTo>
                  <a:pt x="6938663" y="6938662"/>
                </a:lnTo>
                <a:lnTo>
                  <a:pt x="0" y="6938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42818" y="2368696"/>
            <a:ext cx="5769754" cy="5769731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-3333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580234" y="8722892"/>
            <a:ext cx="2208935" cy="2208935"/>
          </a:xfrm>
          <a:custGeom>
            <a:avLst/>
            <a:gdLst/>
            <a:ahLst/>
            <a:cxnLst/>
            <a:rect r="r" b="b" t="t" l="l"/>
            <a:pathLst>
              <a:path h="2208935" w="2208935">
                <a:moveTo>
                  <a:pt x="0" y="0"/>
                </a:moveTo>
                <a:lnTo>
                  <a:pt x="2208934" y="0"/>
                </a:lnTo>
                <a:lnTo>
                  <a:pt x="2208934" y="2208935"/>
                </a:lnTo>
                <a:lnTo>
                  <a:pt x="0" y="2208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08203" y="-822395"/>
            <a:ext cx="2259433" cy="2259433"/>
          </a:xfrm>
          <a:custGeom>
            <a:avLst/>
            <a:gdLst/>
            <a:ahLst/>
            <a:cxnLst/>
            <a:rect r="r" b="b" t="t" l="l"/>
            <a:pathLst>
              <a:path h="2259433" w="2259433">
                <a:moveTo>
                  <a:pt x="0" y="0"/>
                </a:moveTo>
                <a:lnTo>
                  <a:pt x="2259432" y="0"/>
                </a:lnTo>
                <a:lnTo>
                  <a:pt x="2259432" y="2259433"/>
                </a:lnTo>
                <a:lnTo>
                  <a:pt x="0" y="2259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03213" y="8722892"/>
            <a:ext cx="5216766" cy="5216766"/>
          </a:xfrm>
          <a:custGeom>
            <a:avLst/>
            <a:gdLst/>
            <a:ahLst/>
            <a:cxnLst/>
            <a:rect r="r" b="b" t="t" l="l"/>
            <a:pathLst>
              <a:path h="5216766" w="5216766">
                <a:moveTo>
                  <a:pt x="0" y="0"/>
                </a:moveTo>
                <a:lnTo>
                  <a:pt x="5216767" y="0"/>
                </a:lnTo>
                <a:lnTo>
                  <a:pt x="5216767" y="5216767"/>
                </a:lnTo>
                <a:lnTo>
                  <a:pt x="0" y="5216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347469" y="231122"/>
            <a:ext cx="11156884" cy="364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29"/>
              </a:lnSpc>
            </a:pPr>
            <a:r>
              <a:rPr lang="en-US" sz="7858">
                <a:solidFill>
                  <a:srgbClr val="FF0078"/>
                </a:solidFill>
                <a:latin typeface="Poppins Bold"/>
              </a:rPr>
              <a:t>L’OBJET À COEFFICIENT DE POISSON NÉGATIF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97027" y="4736967"/>
            <a:ext cx="8330056" cy="5060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4086" indent="-307043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000000"/>
                </a:solidFill>
                <a:latin typeface="Poppins"/>
              </a:rPr>
              <a:t>Amortissement des chocs : Le matériau à coefficient de Poisson négatif se déforme latéralement lorsqu'il est soumis à une force verticale.</a:t>
            </a:r>
          </a:p>
          <a:p>
            <a:pPr>
              <a:lnSpc>
                <a:spcPts val="3982"/>
              </a:lnSpc>
            </a:pPr>
          </a:p>
          <a:p>
            <a:pPr marL="614086" indent="-307043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000000"/>
                </a:solidFill>
                <a:latin typeface="Poppins"/>
              </a:rPr>
              <a:t> Cette déformation latérale : absorbe une partie de l'énergie du choc, offrant ainsi un meilleur amortissement et une réduction des impacts ressentis par les pieds.</a:t>
            </a:r>
          </a:p>
          <a:p>
            <a:pPr>
              <a:lnSpc>
                <a:spcPts val="3982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17547" y="-638110"/>
            <a:ext cx="9124070" cy="12111482"/>
          </a:xfrm>
          <a:custGeom>
            <a:avLst/>
            <a:gdLst/>
            <a:ahLst/>
            <a:cxnLst/>
            <a:rect r="r" b="b" t="t" l="l"/>
            <a:pathLst>
              <a:path h="12111482" w="9124070">
                <a:moveTo>
                  <a:pt x="0" y="0"/>
                </a:moveTo>
                <a:lnTo>
                  <a:pt x="9124070" y="0"/>
                </a:lnTo>
                <a:lnTo>
                  <a:pt x="9124070" y="12111483"/>
                </a:lnTo>
                <a:lnTo>
                  <a:pt x="0" y="121114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901" t="-21870" r="0" b="-2796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7757" y="498400"/>
            <a:ext cx="5199879" cy="5199879"/>
          </a:xfrm>
          <a:custGeom>
            <a:avLst/>
            <a:gdLst/>
            <a:ahLst/>
            <a:cxnLst/>
            <a:rect r="r" b="b" t="t" l="l"/>
            <a:pathLst>
              <a:path h="5199879" w="5199879">
                <a:moveTo>
                  <a:pt x="0" y="0"/>
                </a:moveTo>
                <a:lnTo>
                  <a:pt x="5199878" y="0"/>
                </a:lnTo>
                <a:lnTo>
                  <a:pt x="5199878" y="5199878"/>
                </a:lnTo>
                <a:lnTo>
                  <a:pt x="0" y="5199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45289" y="936402"/>
            <a:ext cx="4323891" cy="4323874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9498" t="-7539" r="-29257" b="-11466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580234" y="8722892"/>
            <a:ext cx="2208935" cy="2208935"/>
          </a:xfrm>
          <a:custGeom>
            <a:avLst/>
            <a:gdLst/>
            <a:ahLst/>
            <a:cxnLst/>
            <a:rect r="r" b="b" t="t" l="l"/>
            <a:pathLst>
              <a:path h="2208935" w="2208935">
                <a:moveTo>
                  <a:pt x="0" y="0"/>
                </a:moveTo>
                <a:lnTo>
                  <a:pt x="2208934" y="0"/>
                </a:lnTo>
                <a:lnTo>
                  <a:pt x="2208934" y="2208935"/>
                </a:lnTo>
                <a:lnTo>
                  <a:pt x="0" y="2208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08203" y="-822395"/>
            <a:ext cx="2259433" cy="2259433"/>
          </a:xfrm>
          <a:custGeom>
            <a:avLst/>
            <a:gdLst/>
            <a:ahLst/>
            <a:cxnLst/>
            <a:rect r="r" b="b" t="t" l="l"/>
            <a:pathLst>
              <a:path h="2259433" w="2259433">
                <a:moveTo>
                  <a:pt x="0" y="0"/>
                </a:moveTo>
                <a:lnTo>
                  <a:pt x="2259432" y="0"/>
                </a:lnTo>
                <a:lnTo>
                  <a:pt x="2259432" y="2259433"/>
                </a:lnTo>
                <a:lnTo>
                  <a:pt x="0" y="2259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03213" y="8722892"/>
            <a:ext cx="5216766" cy="5216766"/>
          </a:xfrm>
          <a:custGeom>
            <a:avLst/>
            <a:gdLst/>
            <a:ahLst/>
            <a:cxnLst/>
            <a:rect r="r" b="b" t="t" l="l"/>
            <a:pathLst>
              <a:path h="5216766" w="5216766">
                <a:moveTo>
                  <a:pt x="0" y="0"/>
                </a:moveTo>
                <a:lnTo>
                  <a:pt x="5216767" y="0"/>
                </a:lnTo>
                <a:lnTo>
                  <a:pt x="5216767" y="5216767"/>
                </a:lnTo>
                <a:lnTo>
                  <a:pt x="0" y="5216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50884" y="4986454"/>
            <a:ext cx="5620063" cy="5620063"/>
          </a:xfrm>
          <a:custGeom>
            <a:avLst/>
            <a:gdLst/>
            <a:ahLst/>
            <a:cxnLst/>
            <a:rect r="r" b="b" t="t" l="l"/>
            <a:pathLst>
              <a:path h="5620063" w="5620063">
                <a:moveTo>
                  <a:pt x="0" y="0"/>
                </a:moveTo>
                <a:lnTo>
                  <a:pt x="5620064" y="0"/>
                </a:lnTo>
                <a:lnTo>
                  <a:pt x="5620064" y="5620063"/>
                </a:lnTo>
                <a:lnTo>
                  <a:pt x="0" y="56200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61931" y="5541232"/>
            <a:ext cx="4488706" cy="4488688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41535" t="0" r="-41535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067635" y="765526"/>
            <a:ext cx="12436718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29"/>
              </a:lnSpc>
            </a:pPr>
            <a:r>
              <a:rPr lang="en-US" sz="7858">
                <a:solidFill>
                  <a:srgbClr val="FF0078"/>
                </a:solidFill>
                <a:latin typeface="Poppins Bold"/>
              </a:rPr>
              <a:t>TISSU AUTO-RÉPARABLE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43383" y="3044522"/>
            <a:ext cx="8933800" cy="3798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8594" indent="-329297" lvl="1">
              <a:lnSpc>
                <a:spcPts val="4270"/>
              </a:lnSpc>
              <a:buFont typeface="Arial"/>
              <a:buChar char="•"/>
            </a:pPr>
            <a:r>
              <a:rPr lang="en-US" sz="3050">
                <a:solidFill>
                  <a:srgbClr val="000000"/>
                </a:solidFill>
                <a:latin typeface="Poppins"/>
              </a:rPr>
              <a:t>Structure en hexagones extensible permettant aux fibres de s'écarter sans se déchirer</a:t>
            </a:r>
          </a:p>
          <a:p>
            <a:pPr>
              <a:lnSpc>
                <a:spcPts val="4270"/>
              </a:lnSpc>
            </a:pPr>
          </a:p>
          <a:p>
            <a:pPr marL="658594" indent="-329297" lvl="1">
              <a:lnSpc>
                <a:spcPts val="4270"/>
              </a:lnSpc>
              <a:buFont typeface="Arial"/>
              <a:buChar char="•"/>
            </a:pPr>
            <a:r>
              <a:rPr lang="en-US" sz="3050">
                <a:solidFill>
                  <a:srgbClr val="000000"/>
                </a:solidFill>
                <a:latin typeface="Poppins"/>
              </a:rPr>
              <a:t> Puis en frottant le tissu au niveau du trou, les fibres se replacent sous leur forme d'origine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353885" y="4779876"/>
            <a:ext cx="24995770" cy="10089202"/>
          </a:xfrm>
          <a:custGeom>
            <a:avLst/>
            <a:gdLst/>
            <a:ahLst/>
            <a:cxnLst/>
            <a:rect r="r" b="b" t="t" l="l"/>
            <a:pathLst>
              <a:path h="10089202" w="24995770">
                <a:moveTo>
                  <a:pt x="24995770" y="0"/>
                </a:moveTo>
                <a:lnTo>
                  <a:pt x="0" y="0"/>
                </a:lnTo>
                <a:lnTo>
                  <a:pt x="0" y="10089202"/>
                </a:lnTo>
                <a:lnTo>
                  <a:pt x="24995770" y="10089202"/>
                </a:lnTo>
                <a:lnTo>
                  <a:pt x="249957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43321" y="3192946"/>
            <a:ext cx="3468062" cy="3878989"/>
          </a:xfrm>
          <a:custGeom>
            <a:avLst/>
            <a:gdLst/>
            <a:ahLst/>
            <a:cxnLst/>
            <a:rect r="r" b="b" t="t" l="l"/>
            <a:pathLst>
              <a:path h="3878989" w="3468062">
                <a:moveTo>
                  <a:pt x="0" y="0"/>
                </a:moveTo>
                <a:lnTo>
                  <a:pt x="3468062" y="0"/>
                </a:lnTo>
                <a:lnTo>
                  <a:pt x="3468062" y="3878989"/>
                </a:lnTo>
                <a:lnTo>
                  <a:pt x="0" y="3878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33153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774753" y="3443911"/>
            <a:ext cx="3005198" cy="3377060"/>
            <a:chOff x="0" y="0"/>
            <a:chExt cx="3742271" cy="42053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42182" cy="4205478"/>
            </a:xfrm>
            <a:custGeom>
              <a:avLst/>
              <a:gdLst/>
              <a:ahLst/>
              <a:cxnLst/>
              <a:rect r="r" b="b" t="t" l="l"/>
              <a:pathLst>
                <a:path h="4205478" w="3742182">
                  <a:moveTo>
                    <a:pt x="1871091" y="0"/>
                  </a:moveTo>
                  <a:cubicBezTo>
                    <a:pt x="1806575" y="0"/>
                    <a:pt x="1742186" y="16764"/>
                    <a:pt x="1684401" y="50165"/>
                  </a:cubicBezTo>
                  <a:lnTo>
                    <a:pt x="185801" y="918083"/>
                  </a:lnTo>
                  <a:cubicBezTo>
                    <a:pt x="70866" y="984758"/>
                    <a:pt x="0" y="1107567"/>
                    <a:pt x="0" y="1240536"/>
                  </a:cubicBezTo>
                  <a:lnTo>
                    <a:pt x="0" y="2926715"/>
                  </a:lnTo>
                  <a:cubicBezTo>
                    <a:pt x="0" y="3055620"/>
                    <a:pt x="66675" y="3175381"/>
                    <a:pt x="176149" y="3243326"/>
                  </a:cubicBezTo>
                  <a:lnTo>
                    <a:pt x="1636776" y="4149471"/>
                  </a:lnTo>
                  <a:cubicBezTo>
                    <a:pt x="1696847" y="4186809"/>
                    <a:pt x="1765046" y="4205478"/>
                    <a:pt x="1833118" y="4205478"/>
                  </a:cubicBezTo>
                  <a:cubicBezTo>
                    <a:pt x="1898777" y="4205478"/>
                    <a:pt x="1964436" y="4188079"/>
                    <a:pt x="2023110" y="4153408"/>
                  </a:cubicBezTo>
                  <a:lnTo>
                    <a:pt x="3559683" y="3242310"/>
                  </a:lnTo>
                  <a:cubicBezTo>
                    <a:pt x="3672840" y="3175254"/>
                    <a:pt x="3742182" y="3053461"/>
                    <a:pt x="3742182" y="2921889"/>
                  </a:cubicBezTo>
                  <a:lnTo>
                    <a:pt x="3742182" y="1240536"/>
                  </a:lnTo>
                  <a:cubicBezTo>
                    <a:pt x="3742182" y="1107567"/>
                    <a:pt x="3671316" y="984758"/>
                    <a:pt x="3556381" y="918210"/>
                  </a:cubicBezTo>
                  <a:lnTo>
                    <a:pt x="2057781" y="50292"/>
                  </a:lnTo>
                  <a:cubicBezTo>
                    <a:pt x="2000123" y="16764"/>
                    <a:pt x="1935607" y="0"/>
                    <a:pt x="1871091" y="0"/>
                  </a:cubicBezTo>
                  <a:close/>
                </a:path>
              </a:pathLst>
            </a:custGeom>
            <a:blipFill>
              <a:blip r:embed="rId6"/>
              <a:stretch>
                <a:fillRect l="-83853" t="0" r="-15933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185039" y="3192946"/>
            <a:ext cx="3468062" cy="3878989"/>
          </a:xfrm>
          <a:custGeom>
            <a:avLst/>
            <a:gdLst/>
            <a:ahLst/>
            <a:cxnLst/>
            <a:rect r="r" b="b" t="t" l="l"/>
            <a:pathLst>
              <a:path h="3878989" w="3468062">
                <a:moveTo>
                  <a:pt x="0" y="0"/>
                </a:moveTo>
                <a:lnTo>
                  <a:pt x="3468062" y="0"/>
                </a:lnTo>
                <a:lnTo>
                  <a:pt x="3468062" y="3878989"/>
                </a:lnTo>
                <a:lnTo>
                  <a:pt x="0" y="3878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33153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416471" y="3443911"/>
            <a:ext cx="3005198" cy="3377060"/>
            <a:chOff x="0" y="0"/>
            <a:chExt cx="3742271" cy="42053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42182" cy="4205478"/>
            </a:xfrm>
            <a:custGeom>
              <a:avLst/>
              <a:gdLst/>
              <a:ahLst/>
              <a:cxnLst/>
              <a:rect r="r" b="b" t="t" l="l"/>
              <a:pathLst>
                <a:path h="4205478" w="3742182">
                  <a:moveTo>
                    <a:pt x="1871091" y="0"/>
                  </a:moveTo>
                  <a:cubicBezTo>
                    <a:pt x="1806575" y="0"/>
                    <a:pt x="1742186" y="16764"/>
                    <a:pt x="1684401" y="50165"/>
                  </a:cubicBezTo>
                  <a:lnTo>
                    <a:pt x="185801" y="918083"/>
                  </a:lnTo>
                  <a:cubicBezTo>
                    <a:pt x="70866" y="984758"/>
                    <a:pt x="0" y="1107567"/>
                    <a:pt x="0" y="1240536"/>
                  </a:cubicBezTo>
                  <a:lnTo>
                    <a:pt x="0" y="2926715"/>
                  </a:lnTo>
                  <a:cubicBezTo>
                    <a:pt x="0" y="3055620"/>
                    <a:pt x="66675" y="3175381"/>
                    <a:pt x="176149" y="3243326"/>
                  </a:cubicBezTo>
                  <a:lnTo>
                    <a:pt x="1636776" y="4149471"/>
                  </a:lnTo>
                  <a:cubicBezTo>
                    <a:pt x="1696847" y="4186809"/>
                    <a:pt x="1765046" y="4205478"/>
                    <a:pt x="1833118" y="4205478"/>
                  </a:cubicBezTo>
                  <a:cubicBezTo>
                    <a:pt x="1898777" y="4205478"/>
                    <a:pt x="1964436" y="4188079"/>
                    <a:pt x="2023110" y="4153408"/>
                  </a:cubicBezTo>
                  <a:lnTo>
                    <a:pt x="3559683" y="3242310"/>
                  </a:lnTo>
                  <a:cubicBezTo>
                    <a:pt x="3672840" y="3175254"/>
                    <a:pt x="3742182" y="3053461"/>
                    <a:pt x="3742182" y="2921889"/>
                  </a:cubicBezTo>
                  <a:lnTo>
                    <a:pt x="3742182" y="1240536"/>
                  </a:lnTo>
                  <a:cubicBezTo>
                    <a:pt x="3742182" y="1107567"/>
                    <a:pt x="3671316" y="984758"/>
                    <a:pt x="3556381" y="918210"/>
                  </a:cubicBezTo>
                  <a:lnTo>
                    <a:pt x="2057781" y="50292"/>
                  </a:lnTo>
                  <a:cubicBezTo>
                    <a:pt x="2000123" y="16764"/>
                    <a:pt x="1935607" y="0"/>
                    <a:pt x="1871091" y="0"/>
                  </a:cubicBezTo>
                  <a:close/>
                </a:path>
              </a:pathLst>
            </a:custGeom>
            <a:blipFill>
              <a:blip r:embed="rId7"/>
              <a:stretch>
                <a:fillRect l="-77061" t="0" r="-22725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6864180" y="3141913"/>
            <a:ext cx="3468062" cy="3878989"/>
          </a:xfrm>
          <a:custGeom>
            <a:avLst/>
            <a:gdLst/>
            <a:ahLst/>
            <a:cxnLst/>
            <a:rect r="r" b="b" t="t" l="l"/>
            <a:pathLst>
              <a:path h="3878989" w="3468062">
                <a:moveTo>
                  <a:pt x="0" y="0"/>
                </a:moveTo>
                <a:lnTo>
                  <a:pt x="3468062" y="0"/>
                </a:lnTo>
                <a:lnTo>
                  <a:pt x="3468062" y="3878989"/>
                </a:lnTo>
                <a:lnTo>
                  <a:pt x="0" y="3878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33153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095612" y="3392878"/>
            <a:ext cx="3005198" cy="3377060"/>
            <a:chOff x="0" y="0"/>
            <a:chExt cx="3742271" cy="42053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742182" cy="4205478"/>
            </a:xfrm>
            <a:custGeom>
              <a:avLst/>
              <a:gdLst/>
              <a:ahLst/>
              <a:cxnLst/>
              <a:rect r="r" b="b" t="t" l="l"/>
              <a:pathLst>
                <a:path h="4205478" w="3742182">
                  <a:moveTo>
                    <a:pt x="1871091" y="0"/>
                  </a:moveTo>
                  <a:cubicBezTo>
                    <a:pt x="1806575" y="0"/>
                    <a:pt x="1742186" y="16764"/>
                    <a:pt x="1684401" y="50165"/>
                  </a:cubicBezTo>
                  <a:lnTo>
                    <a:pt x="185801" y="918083"/>
                  </a:lnTo>
                  <a:cubicBezTo>
                    <a:pt x="70866" y="984758"/>
                    <a:pt x="0" y="1107567"/>
                    <a:pt x="0" y="1240536"/>
                  </a:cubicBezTo>
                  <a:lnTo>
                    <a:pt x="0" y="2926715"/>
                  </a:lnTo>
                  <a:cubicBezTo>
                    <a:pt x="0" y="3055620"/>
                    <a:pt x="66675" y="3175381"/>
                    <a:pt x="176149" y="3243326"/>
                  </a:cubicBezTo>
                  <a:lnTo>
                    <a:pt x="1636776" y="4149471"/>
                  </a:lnTo>
                  <a:cubicBezTo>
                    <a:pt x="1696847" y="4186809"/>
                    <a:pt x="1765046" y="4205478"/>
                    <a:pt x="1833118" y="4205478"/>
                  </a:cubicBezTo>
                  <a:cubicBezTo>
                    <a:pt x="1898777" y="4205478"/>
                    <a:pt x="1964436" y="4188079"/>
                    <a:pt x="2023110" y="4153408"/>
                  </a:cubicBezTo>
                  <a:lnTo>
                    <a:pt x="3559683" y="3242310"/>
                  </a:lnTo>
                  <a:cubicBezTo>
                    <a:pt x="3672840" y="3175254"/>
                    <a:pt x="3742182" y="3053461"/>
                    <a:pt x="3742182" y="2921889"/>
                  </a:cubicBezTo>
                  <a:lnTo>
                    <a:pt x="3742182" y="1240536"/>
                  </a:lnTo>
                  <a:cubicBezTo>
                    <a:pt x="3742182" y="1107567"/>
                    <a:pt x="3671316" y="984758"/>
                    <a:pt x="3556381" y="918210"/>
                  </a:cubicBezTo>
                  <a:lnTo>
                    <a:pt x="2057781" y="50292"/>
                  </a:lnTo>
                  <a:cubicBezTo>
                    <a:pt x="2000123" y="16764"/>
                    <a:pt x="1935607" y="0"/>
                    <a:pt x="1871091" y="0"/>
                  </a:cubicBezTo>
                  <a:close/>
                </a:path>
              </a:pathLst>
            </a:custGeom>
            <a:blipFill>
              <a:blip r:embed="rId8"/>
              <a:stretch>
                <a:fillRect l="-38197" t="0" r="-38197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584849" y="7043360"/>
            <a:ext cx="305578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3"/>
              </a:lnSpc>
            </a:pPr>
            <a:r>
              <a:rPr lang="en-US" sz="2469">
                <a:solidFill>
                  <a:srgbClr val="FFFFFF"/>
                </a:solidFill>
                <a:latin typeface="Poppins Bold"/>
              </a:rPr>
              <a:t>Automobile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85013" y="8076233"/>
            <a:ext cx="3661175" cy="154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6"/>
              </a:lnSpc>
              <a:spcBef>
                <a:spcPct val="0"/>
              </a:spcBef>
            </a:pPr>
            <a:r>
              <a:rPr lang="en-US" sz="1461">
                <a:solidFill>
                  <a:srgbClr val="FFFFFF"/>
                </a:solidFill>
                <a:latin typeface="Poppins Medium"/>
              </a:rPr>
              <a:t>Ces propriétés structurelles sont prépondérantes dans le monde de l'automobile ou les critères de performance et consomation sont directement liées au poids et a l'aérodynamique de la voiture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46997" y="7564559"/>
            <a:ext cx="433148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3"/>
              </a:lnSpc>
            </a:pPr>
            <a:r>
              <a:rPr lang="en-US" sz="2469">
                <a:solidFill>
                  <a:srgbClr val="FFFFFF"/>
                </a:solidFill>
                <a:latin typeface="Poppins"/>
              </a:rPr>
              <a:t>Aérodynamique et poids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07121" y="83109"/>
            <a:ext cx="11568540" cy="233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10"/>
              </a:lnSpc>
              <a:spcBef>
                <a:spcPct val="0"/>
              </a:spcBef>
            </a:pPr>
            <a:r>
              <a:rPr lang="en-US" sz="6579">
                <a:solidFill>
                  <a:srgbClr val="FF0078"/>
                </a:solidFill>
                <a:latin typeface="Poppins Bold"/>
              </a:rPr>
              <a:t>Utilisées dans énormément de dimaines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92439" y="7095187"/>
            <a:ext cx="305578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3"/>
              </a:lnSpc>
            </a:pPr>
            <a:r>
              <a:rPr lang="en-US" sz="2469">
                <a:solidFill>
                  <a:srgbClr val="FFFFFF"/>
                </a:solidFill>
                <a:latin typeface="Poppins Bold"/>
              </a:rPr>
              <a:t>Construction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78398" y="8385235"/>
            <a:ext cx="3963085" cy="1286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6"/>
              </a:lnSpc>
              <a:spcBef>
                <a:spcPct val="0"/>
              </a:spcBef>
            </a:pPr>
            <a:r>
              <a:rPr lang="en-US" sz="1461">
                <a:solidFill>
                  <a:srgbClr val="FFFFFF"/>
                </a:solidFill>
                <a:latin typeface="Poppins Medium"/>
              </a:rPr>
              <a:t>Dans ce domaine, le cout et la sécurité sont des enjeux majeur, il faut donc roptimiser les quantitées de materiaux utilisé tout en garantissant la resistance du bâtiment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78482" y="7466662"/>
            <a:ext cx="456291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3"/>
              </a:lnSpc>
            </a:pPr>
            <a:r>
              <a:rPr lang="en-US" sz="2469">
                <a:solidFill>
                  <a:srgbClr val="FFFFFF"/>
                </a:solidFill>
                <a:latin typeface="Poppins"/>
              </a:rPr>
              <a:t>Quantité de matière et resistance aux contraintes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00465" y="7120602"/>
            <a:ext cx="305578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3"/>
              </a:lnSpc>
            </a:pPr>
            <a:r>
              <a:rPr lang="en-US" sz="2469">
                <a:solidFill>
                  <a:srgbClr val="FFFFFF"/>
                </a:solidFill>
                <a:latin typeface="Poppins Bold"/>
              </a:rPr>
              <a:t>Aerospaciale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86424" y="8410650"/>
            <a:ext cx="3963085" cy="154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6"/>
              </a:lnSpc>
              <a:spcBef>
                <a:spcPct val="0"/>
              </a:spcBef>
            </a:pPr>
            <a:r>
              <a:rPr lang="en-US" sz="1461">
                <a:solidFill>
                  <a:srgbClr val="FFFFFF"/>
                </a:solidFill>
                <a:latin typeface="Poppins Medium"/>
              </a:rPr>
              <a:t>Dans ce domaine, le poids et l'un des problèmes principaux impactant la faisabilité d'un projet. Il faut donc reussir à trouver des solutions permettant de maintenir les besoins de sécurité en minimisant le poids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86508" y="7492077"/>
            <a:ext cx="456291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3"/>
              </a:lnSpc>
            </a:pPr>
            <a:r>
              <a:rPr lang="en-US" sz="2469">
                <a:solidFill>
                  <a:srgbClr val="FFFFFF"/>
                </a:solidFill>
                <a:latin typeface="Poppins"/>
              </a:rPr>
              <a:t>Poids et résistance thermique/ étanchéité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353885" y="-3793674"/>
            <a:ext cx="24995770" cy="10089202"/>
          </a:xfrm>
          <a:custGeom>
            <a:avLst/>
            <a:gdLst/>
            <a:ahLst/>
            <a:cxnLst/>
            <a:rect r="r" b="b" t="t" l="l"/>
            <a:pathLst>
              <a:path h="10089202" w="24995770">
                <a:moveTo>
                  <a:pt x="24995770" y="0"/>
                </a:moveTo>
                <a:lnTo>
                  <a:pt x="0" y="0"/>
                </a:lnTo>
                <a:lnTo>
                  <a:pt x="0" y="10089202"/>
                </a:lnTo>
                <a:lnTo>
                  <a:pt x="24995770" y="10089202"/>
                </a:lnTo>
                <a:lnTo>
                  <a:pt x="249957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17043" y="4997736"/>
            <a:ext cx="1647354" cy="1647354"/>
          </a:xfrm>
          <a:custGeom>
            <a:avLst/>
            <a:gdLst/>
            <a:ahLst/>
            <a:cxnLst/>
            <a:rect r="r" b="b" t="t" l="l"/>
            <a:pathLst>
              <a:path h="1647354" w="1647354">
                <a:moveTo>
                  <a:pt x="0" y="0"/>
                </a:moveTo>
                <a:lnTo>
                  <a:pt x="1647354" y="0"/>
                </a:lnTo>
                <a:lnTo>
                  <a:pt x="1647354" y="1647353"/>
                </a:lnTo>
                <a:lnTo>
                  <a:pt x="0" y="16473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84703" y="5347298"/>
            <a:ext cx="712035" cy="948230"/>
          </a:xfrm>
          <a:custGeom>
            <a:avLst/>
            <a:gdLst/>
            <a:ahLst/>
            <a:cxnLst/>
            <a:rect r="r" b="b" t="t" l="l"/>
            <a:pathLst>
              <a:path h="948230" w="712035">
                <a:moveTo>
                  <a:pt x="0" y="0"/>
                </a:moveTo>
                <a:lnTo>
                  <a:pt x="712034" y="0"/>
                </a:lnTo>
                <a:lnTo>
                  <a:pt x="712034" y="948230"/>
                </a:lnTo>
                <a:lnTo>
                  <a:pt x="0" y="948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29932" y="7133730"/>
            <a:ext cx="2364402" cy="81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566">
                <a:solidFill>
                  <a:srgbClr val="FF0078"/>
                </a:solidFill>
                <a:latin typeface="Poppins Bold"/>
              </a:rPr>
              <a:t>STRUCTURES CLASSIQUES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253309" y="4997736"/>
            <a:ext cx="1647354" cy="1647354"/>
          </a:xfrm>
          <a:custGeom>
            <a:avLst/>
            <a:gdLst/>
            <a:ahLst/>
            <a:cxnLst/>
            <a:rect r="r" b="b" t="t" l="l"/>
            <a:pathLst>
              <a:path h="1647354" w="1647354">
                <a:moveTo>
                  <a:pt x="0" y="0"/>
                </a:moveTo>
                <a:lnTo>
                  <a:pt x="1647353" y="0"/>
                </a:lnTo>
                <a:lnTo>
                  <a:pt x="1647353" y="1647353"/>
                </a:lnTo>
                <a:lnTo>
                  <a:pt x="0" y="16473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20968" y="5347298"/>
            <a:ext cx="712035" cy="948230"/>
          </a:xfrm>
          <a:custGeom>
            <a:avLst/>
            <a:gdLst/>
            <a:ahLst/>
            <a:cxnLst/>
            <a:rect r="r" b="b" t="t" l="l"/>
            <a:pathLst>
              <a:path h="948230" w="712035">
                <a:moveTo>
                  <a:pt x="0" y="0"/>
                </a:moveTo>
                <a:lnTo>
                  <a:pt x="712035" y="0"/>
                </a:lnTo>
                <a:lnTo>
                  <a:pt x="712035" y="948230"/>
                </a:lnTo>
                <a:lnTo>
                  <a:pt x="0" y="948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938192" y="7133730"/>
            <a:ext cx="2818175" cy="81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566">
                <a:solidFill>
                  <a:srgbClr val="FF0078"/>
                </a:solidFill>
                <a:latin typeface="Poppins Bold"/>
              </a:rPr>
              <a:t>STRUCTURES INNOVANTES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388456" y="4997736"/>
            <a:ext cx="1647354" cy="1647354"/>
          </a:xfrm>
          <a:custGeom>
            <a:avLst/>
            <a:gdLst/>
            <a:ahLst/>
            <a:cxnLst/>
            <a:rect r="r" b="b" t="t" l="l"/>
            <a:pathLst>
              <a:path h="1647354" w="1647354">
                <a:moveTo>
                  <a:pt x="0" y="0"/>
                </a:moveTo>
                <a:lnTo>
                  <a:pt x="1647354" y="0"/>
                </a:lnTo>
                <a:lnTo>
                  <a:pt x="1647354" y="1647353"/>
                </a:lnTo>
                <a:lnTo>
                  <a:pt x="0" y="16473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56115" y="5347298"/>
            <a:ext cx="712035" cy="948230"/>
          </a:xfrm>
          <a:custGeom>
            <a:avLst/>
            <a:gdLst/>
            <a:ahLst/>
            <a:cxnLst/>
            <a:rect r="r" b="b" t="t" l="l"/>
            <a:pathLst>
              <a:path h="948230" w="712035">
                <a:moveTo>
                  <a:pt x="0" y="0"/>
                </a:moveTo>
                <a:lnTo>
                  <a:pt x="712035" y="0"/>
                </a:lnTo>
                <a:lnTo>
                  <a:pt x="712035" y="948230"/>
                </a:lnTo>
                <a:lnTo>
                  <a:pt x="0" y="948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78814" y="7133619"/>
            <a:ext cx="3824040" cy="419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566">
                <a:solidFill>
                  <a:srgbClr val="FF0078"/>
                </a:solidFill>
                <a:latin typeface="Poppins Bold"/>
              </a:rPr>
              <a:t>INTRODUCTION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523603" y="4997736"/>
            <a:ext cx="1647354" cy="1647354"/>
          </a:xfrm>
          <a:custGeom>
            <a:avLst/>
            <a:gdLst/>
            <a:ahLst/>
            <a:cxnLst/>
            <a:rect r="r" b="b" t="t" l="l"/>
            <a:pathLst>
              <a:path h="1647354" w="1647354">
                <a:moveTo>
                  <a:pt x="0" y="0"/>
                </a:moveTo>
                <a:lnTo>
                  <a:pt x="1647354" y="0"/>
                </a:lnTo>
                <a:lnTo>
                  <a:pt x="1647354" y="1647353"/>
                </a:lnTo>
                <a:lnTo>
                  <a:pt x="0" y="16473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985967" y="5347298"/>
            <a:ext cx="712035" cy="948230"/>
          </a:xfrm>
          <a:custGeom>
            <a:avLst/>
            <a:gdLst/>
            <a:ahLst/>
            <a:cxnLst/>
            <a:rect r="r" b="b" t="t" l="l"/>
            <a:pathLst>
              <a:path h="948230" w="712035">
                <a:moveTo>
                  <a:pt x="0" y="0"/>
                </a:moveTo>
                <a:lnTo>
                  <a:pt x="712035" y="0"/>
                </a:lnTo>
                <a:lnTo>
                  <a:pt x="712035" y="948230"/>
                </a:lnTo>
                <a:lnTo>
                  <a:pt x="0" y="948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702854" y="1174727"/>
            <a:ext cx="9175468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89"/>
              </a:lnSpc>
            </a:pPr>
            <a:r>
              <a:rPr lang="en-US" sz="9157">
                <a:solidFill>
                  <a:srgbClr val="FFFFFF"/>
                </a:solidFill>
                <a:latin typeface="Poppins Bold"/>
              </a:rPr>
              <a:t>PLAN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26645" y="7133619"/>
            <a:ext cx="3300682" cy="419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566">
                <a:solidFill>
                  <a:srgbClr val="FF0078"/>
                </a:solidFill>
                <a:latin typeface="Poppins Bold"/>
              </a:rPr>
              <a:t>HISTORIQUEMENT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1704218" y="-1429312"/>
            <a:ext cx="9124070" cy="12111482"/>
          </a:xfrm>
          <a:custGeom>
            <a:avLst/>
            <a:gdLst/>
            <a:ahLst/>
            <a:cxnLst/>
            <a:rect r="r" b="b" t="t" l="l"/>
            <a:pathLst>
              <a:path h="12111482" w="9124070">
                <a:moveTo>
                  <a:pt x="9124069" y="0"/>
                </a:moveTo>
                <a:lnTo>
                  <a:pt x="0" y="0"/>
                </a:lnTo>
                <a:lnTo>
                  <a:pt x="0" y="12111483"/>
                </a:lnTo>
                <a:lnTo>
                  <a:pt x="9124069" y="12111483"/>
                </a:lnTo>
                <a:lnTo>
                  <a:pt x="91240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901" t="-21870" r="0" b="-2796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86963" y="1522726"/>
            <a:ext cx="6472337" cy="7239238"/>
          </a:xfrm>
          <a:custGeom>
            <a:avLst/>
            <a:gdLst/>
            <a:ahLst/>
            <a:cxnLst/>
            <a:rect r="r" b="b" t="t" l="l"/>
            <a:pathLst>
              <a:path h="7239238" w="6472337">
                <a:moveTo>
                  <a:pt x="0" y="0"/>
                </a:moveTo>
                <a:lnTo>
                  <a:pt x="6472337" y="0"/>
                </a:lnTo>
                <a:lnTo>
                  <a:pt x="6472337" y="7239238"/>
                </a:lnTo>
                <a:lnTo>
                  <a:pt x="0" y="7239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33153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218878" y="1991094"/>
            <a:ext cx="5608508" cy="6302503"/>
            <a:chOff x="0" y="0"/>
            <a:chExt cx="3742271" cy="42053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42182" cy="4205478"/>
            </a:xfrm>
            <a:custGeom>
              <a:avLst/>
              <a:gdLst/>
              <a:ahLst/>
              <a:cxnLst/>
              <a:rect r="r" b="b" t="t" l="l"/>
              <a:pathLst>
                <a:path h="4205478" w="3742182">
                  <a:moveTo>
                    <a:pt x="1871091" y="0"/>
                  </a:moveTo>
                  <a:cubicBezTo>
                    <a:pt x="1806575" y="0"/>
                    <a:pt x="1742186" y="16764"/>
                    <a:pt x="1684401" y="50165"/>
                  </a:cubicBezTo>
                  <a:lnTo>
                    <a:pt x="185801" y="918083"/>
                  </a:lnTo>
                  <a:cubicBezTo>
                    <a:pt x="70866" y="984758"/>
                    <a:pt x="0" y="1107567"/>
                    <a:pt x="0" y="1240536"/>
                  </a:cubicBezTo>
                  <a:lnTo>
                    <a:pt x="0" y="2926715"/>
                  </a:lnTo>
                  <a:cubicBezTo>
                    <a:pt x="0" y="3055620"/>
                    <a:pt x="66675" y="3175381"/>
                    <a:pt x="176149" y="3243326"/>
                  </a:cubicBezTo>
                  <a:lnTo>
                    <a:pt x="1636776" y="4149471"/>
                  </a:lnTo>
                  <a:cubicBezTo>
                    <a:pt x="1696847" y="4186809"/>
                    <a:pt x="1765046" y="4205478"/>
                    <a:pt x="1833118" y="4205478"/>
                  </a:cubicBezTo>
                  <a:cubicBezTo>
                    <a:pt x="1898777" y="4205478"/>
                    <a:pt x="1964436" y="4188079"/>
                    <a:pt x="2023110" y="4153408"/>
                  </a:cubicBezTo>
                  <a:lnTo>
                    <a:pt x="3559683" y="3242310"/>
                  </a:lnTo>
                  <a:cubicBezTo>
                    <a:pt x="3672840" y="3175254"/>
                    <a:pt x="3742182" y="3053461"/>
                    <a:pt x="3742182" y="2921889"/>
                  </a:cubicBezTo>
                  <a:lnTo>
                    <a:pt x="3742182" y="1240536"/>
                  </a:lnTo>
                  <a:cubicBezTo>
                    <a:pt x="3742182" y="1107567"/>
                    <a:pt x="3671316" y="984758"/>
                    <a:pt x="3556381" y="918210"/>
                  </a:cubicBezTo>
                  <a:lnTo>
                    <a:pt x="2057781" y="50292"/>
                  </a:lnTo>
                  <a:cubicBezTo>
                    <a:pt x="2000123" y="16764"/>
                    <a:pt x="1935607" y="0"/>
                    <a:pt x="18710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838200"/>
            <a:ext cx="6698578" cy="1178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101"/>
              </a:lnSpc>
              <a:spcBef>
                <a:spcPct val="0"/>
              </a:spcBef>
            </a:pPr>
            <a:r>
              <a:rPr lang="en-US" sz="6500">
                <a:solidFill>
                  <a:srgbClr val="FF0078"/>
                </a:solidFill>
                <a:latin typeface="Poppins 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5621" y="3024016"/>
            <a:ext cx="10091598" cy="4715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0345" indent="-320173" lvl="1">
              <a:lnSpc>
                <a:spcPts val="4152"/>
              </a:lnSpc>
              <a:buFont typeface="Arial"/>
              <a:buChar char="•"/>
            </a:pPr>
            <a:r>
              <a:rPr lang="en-US" sz="2965">
                <a:solidFill>
                  <a:srgbClr val="000000"/>
                </a:solidFill>
                <a:latin typeface="Poppins"/>
              </a:rPr>
              <a:t>La façon dont un objet est façonné et organisé peut lui conférer des propriétés intéressantes et révolutionnaires.​</a:t>
            </a:r>
          </a:p>
          <a:p>
            <a:pPr algn="just">
              <a:lnSpc>
                <a:spcPts val="4152"/>
              </a:lnSpc>
            </a:pPr>
          </a:p>
          <a:p>
            <a:pPr marL="640345" indent="-320173" lvl="1">
              <a:lnSpc>
                <a:spcPts val="4152"/>
              </a:lnSpc>
              <a:buFont typeface="Arial"/>
              <a:buChar char="•"/>
            </a:pPr>
            <a:r>
              <a:rPr lang="en-US" sz="2965">
                <a:solidFill>
                  <a:srgbClr val="000000"/>
                </a:solidFill>
                <a:latin typeface="Poppins"/>
              </a:rPr>
              <a:t>Les structures et les propriétés des formes </a:t>
            </a:r>
            <a:r>
              <a:rPr lang="en-US" sz="2965">
                <a:solidFill>
                  <a:srgbClr val="000000"/>
                </a:solidFill>
                <a:latin typeface="Poppins"/>
              </a:rPr>
              <a:t>peuvent impacter les performances et les fonctionnalités des matériaux utilisés (résistance, la légèreté, la flexibilité...)</a:t>
            </a:r>
          </a:p>
          <a:p>
            <a:pPr>
              <a:lnSpc>
                <a:spcPts val="4152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218878" y="1992249"/>
            <a:ext cx="5608508" cy="6302503"/>
            <a:chOff x="0" y="0"/>
            <a:chExt cx="3742271" cy="42053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42182" cy="4205478"/>
            </a:xfrm>
            <a:custGeom>
              <a:avLst/>
              <a:gdLst/>
              <a:ahLst/>
              <a:cxnLst/>
              <a:rect r="r" b="b" t="t" l="l"/>
              <a:pathLst>
                <a:path h="4205478" w="3742182">
                  <a:moveTo>
                    <a:pt x="1871091" y="0"/>
                  </a:moveTo>
                  <a:cubicBezTo>
                    <a:pt x="1806575" y="0"/>
                    <a:pt x="1742186" y="16764"/>
                    <a:pt x="1684401" y="50165"/>
                  </a:cubicBezTo>
                  <a:lnTo>
                    <a:pt x="185801" y="918083"/>
                  </a:lnTo>
                  <a:cubicBezTo>
                    <a:pt x="70866" y="984758"/>
                    <a:pt x="0" y="1107567"/>
                    <a:pt x="0" y="1240536"/>
                  </a:cubicBezTo>
                  <a:lnTo>
                    <a:pt x="0" y="2926715"/>
                  </a:lnTo>
                  <a:cubicBezTo>
                    <a:pt x="0" y="3055620"/>
                    <a:pt x="66675" y="3175381"/>
                    <a:pt x="176149" y="3243326"/>
                  </a:cubicBezTo>
                  <a:lnTo>
                    <a:pt x="1636776" y="4149471"/>
                  </a:lnTo>
                  <a:cubicBezTo>
                    <a:pt x="1696847" y="4186809"/>
                    <a:pt x="1765046" y="4205478"/>
                    <a:pt x="1833118" y="4205478"/>
                  </a:cubicBezTo>
                  <a:cubicBezTo>
                    <a:pt x="1898777" y="4205478"/>
                    <a:pt x="1964436" y="4188079"/>
                    <a:pt x="2023110" y="4153408"/>
                  </a:cubicBezTo>
                  <a:lnTo>
                    <a:pt x="3559683" y="3242310"/>
                  </a:lnTo>
                  <a:cubicBezTo>
                    <a:pt x="3672840" y="3175254"/>
                    <a:pt x="3742182" y="3053461"/>
                    <a:pt x="3742182" y="2921889"/>
                  </a:cubicBezTo>
                  <a:lnTo>
                    <a:pt x="3742182" y="1240536"/>
                  </a:lnTo>
                  <a:cubicBezTo>
                    <a:pt x="3742182" y="1107567"/>
                    <a:pt x="3671316" y="984758"/>
                    <a:pt x="3556381" y="918210"/>
                  </a:cubicBezTo>
                  <a:lnTo>
                    <a:pt x="2057781" y="50292"/>
                  </a:lnTo>
                  <a:cubicBezTo>
                    <a:pt x="2000123" y="16764"/>
                    <a:pt x="1935607" y="0"/>
                    <a:pt x="1871091" y="0"/>
                  </a:cubicBezTo>
                  <a:close/>
                </a:path>
              </a:pathLst>
            </a:custGeom>
            <a:blipFill>
              <a:blip r:embed="rId6"/>
              <a:stretch>
                <a:fillRect l="-34337" t="0" r="-34337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1704218" y="-1429312"/>
            <a:ext cx="9124070" cy="12111482"/>
          </a:xfrm>
          <a:custGeom>
            <a:avLst/>
            <a:gdLst/>
            <a:ahLst/>
            <a:cxnLst/>
            <a:rect r="r" b="b" t="t" l="l"/>
            <a:pathLst>
              <a:path h="12111482" w="9124070">
                <a:moveTo>
                  <a:pt x="9124069" y="0"/>
                </a:moveTo>
                <a:lnTo>
                  <a:pt x="0" y="0"/>
                </a:lnTo>
                <a:lnTo>
                  <a:pt x="0" y="12111483"/>
                </a:lnTo>
                <a:lnTo>
                  <a:pt x="9124069" y="12111483"/>
                </a:lnTo>
                <a:lnTo>
                  <a:pt x="91240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901" t="-21870" r="0" b="-2796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86963" y="1522726"/>
            <a:ext cx="6472337" cy="7239238"/>
          </a:xfrm>
          <a:custGeom>
            <a:avLst/>
            <a:gdLst/>
            <a:ahLst/>
            <a:cxnLst/>
            <a:rect r="r" b="b" t="t" l="l"/>
            <a:pathLst>
              <a:path h="7239238" w="6472337">
                <a:moveTo>
                  <a:pt x="0" y="0"/>
                </a:moveTo>
                <a:lnTo>
                  <a:pt x="6472337" y="0"/>
                </a:lnTo>
                <a:lnTo>
                  <a:pt x="6472337" y="7239238"/>
                </a:lnTo>
                <a:lnTo>
                  <a:pt x="0" y="7239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33153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218878" y="1991094"/>
            <a:ext cx="5608508" cy="6302503"/>
            <a:chOff x="0" y="0"/>
            <a:chExt cx="3742271" cy="42053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42182" cy="4205478"/>
            </a:xfrm>
            <a:custGeom>
              <a:avLst/>
              <a:gdLst/>
              <a:ahLst/>
              <a:cxnLst/>
              <a:rect r="r" b="b" t="t" l="l"/>
              <a:pathLst>
                <a:path h="4205478" w="3742182">
                  <a:moveTo>
                    <a:pt x="1871091" y="0"/>
                  </a:moveTo>
                  <a:cubicBezTo>
                    <a:pt x="1806575" y="0"/>
                    <a:pt x="1742186" y="16764"/>
                    <a:pt x="1684401" y="50165"/>
                  </a:cubicBezTo>
                  <a:lnTo>
                    <a:pt x="185801" y="918083"/>
                  </a:lnTo>
                  <a:cubicBezTo>
                    <a:pt x="70866" y="984758"/>
                    <a:pt x="0" y="1107567"/>
                    <a:pt x="0" y="1240536"/>
                  </a:cubicBezTo>
                  <a:lnTo>
                    <a:pt x="0" y="2926715"/>
                  </a:lnTo>
                  <a:cubicBezTo>
                    <a:pt x="0" y="3055620"/>
                    <a:pt x="66675" y="3175381"/>
                    <a:pt x="176149" y="3243326"/>
                  </a:cubicBezTo>
                  <a:lnTo>
                    <a:pt x="1636776" y="4149471"/>
                  </a:lnTo>
                  <a:cubicBezTo>
                    <a:pt x="1696847" y="4186809"/>
                    <a:pt x="1765046" y="4205478"/>
                    <a:pt x="1833118" y="4205478"/>
                  </a:cubicBezTo>
                  <a:cubicBezTo>
                    <a:pt x="1898777" y="4205478"/>
                    <a:pt x="1964436" y="4188079"/>
                    <a:pt x="2023110" y="4153408"/>
                  </a:cubicBezTo>
                  <a:lnTo>
                    <a:pt x="3559683" y="3242310"/>
                  </a:lnTo>
                  <a:cubicBezTo>
                    <a:pt x="3672840" y="3175254"/>
                    <a:pt x="3742182" y="3053461"/>
                    <a:pt x="3742182" y="2921889"/>
                  </a:cubicBezTo>
                  <a:lnTo>
                    <a:pt x="3742182" y="1240536"/>
                  </a:lnTo>
                  <a:cubicBezTo>
                    <a:pt x="3742182" y="1107567"/>
                    <a:pt x="3671316" y="984758"/>
                    <a:pt x="3556381" y="918210"/>
                  </a:cubicBezTo>
                  <a:lnTo>
                    <a:pt x="2057781" y="50292"/>
                  </a:lnTo>
                  <a:cubicBezTo>
                    <a:pt x="2000123" y="16764"/>
                    <a:pt x="1935607" y="0"/>
                    <a:pt x="1871091" y="0"/>
                  </a:cubicBezTo>
                  <a:close/>
                </a:path>
              </a:pathLst>
            </a:custGeom>
            <a:blipFill>
              <a:blip r:embed="rId6"/>
              <a:stretch>
                <a:fillRect l="-34337" t="0" r="-3433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320884"/>
            <a:ext cx="9536439" cy="3482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1"/>
              </a:lnSpc>
              <a:spcBef>
                <a:spcPct val="0"/>
              </a:spcBef>
            </a:pPr>
            <a:r>
              <a:rPr lang="en-US" sz="6500">
                <a:solidFill>
                  <a:srgbClr val="FF0078"/>
                </a:solidFill>
                <a:latin typeface="Poppins Bold"/>
              </a:rPr>
              <a:t>UNE PROPRIÉTÉ STRUCTURALE C’EST QUOI 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338717"/>
            <a:ext cx="8788379" cy="2620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52"/>
              </a:lnSpc>
            </a:pPr>
            <a:r>
              <a:rPr lang="en-US" sz="2965">
                <a:solidFill>
                  <a:srgbClr val="000000"/>
                </a:solidFill>
                <a:latin typeface="Poppins"/>
              </a:rPr>
              <a:t>En gros: La propriété structurale d'améliorer les performances d’une pièce en réduisant l'impact sur d'autres. Et cela en agissant sur sa géométrie. </a:t>
            </a:r>
          </a:p>
          <a:p>
            <a:pPr algn="just">
              <a:lnSpc>
                <a:spcPts val="4152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1704218" y="-1429312"/>
            <a:ext cx="9124070" cy="12111482"/>
          </a:xfrm>
          <a:custGeom>
            <a:avLst/>
            <a:gdLst/>
            <a:ahLst/>
            <a:cxnLst/>
            <a:rect r="r" b="b" t="t" l="l"/>
            <a:pathLst>
              <a:path h="12111482" w="9124070">
                <a:moveTo>
                  <a:pt x="9124069" y="0"/>
                </a:moveTo>
                <a:lnTo>
                  <a:pt x="0" y="0"/>
                </a:lnTo>
                <a:lnTo>
                  <a:pt x="0" y="12111483"/>
                </a:lnTo>
                <a:lnTo>
                  <a:pt x="9124069" y="12111483"/>
                </a:lnTo>
                <a:lnTo>
                  <a:pt x="91240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901" t="-21870" r="0" b="-2796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86963" y="1522726"/>
            <a:ext cx="6472337" cy="7239238"/>
          </a:xfrm>
          <a:custGeom>
            <a:avLst/>
            <a:gdLst/>
            <a:ahLst/>
            <a:cxnLst/>
            <a:rect r="r" b="b" t="t" l="l"/>
            <a:pathLst>
              <a:path h="7239238" w="6472337">
                <a:moveTo>
                  <a:pt x="0" y="0"/>
                </a:moveTo>
                <a:lnTo>
                  <a:pt x="6472337" y="0"/>
                </a:lnTo>
                <a:lnTo>
                  <a:pt x="6472337" y="7239238"/>
                </a:lnTo>
                <a:lnTo>
                  <a:pt x="0" y="7239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33153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218878" y="1991094"/>
            <a:ext cx="5608508" cy="6302503"/>
            <a:chOff x="0" y="0"/>
            <a:chExt cx="3742271" cy="42053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42182" cy="4205478"/>
            </a:xfrm>
            <a:custGeom>
              <a:avLst/>
              <a:gdLst/>
              <a:ahLst/>
              <a:cxnLst/>
              <a:rect r="r" b="b" t="t" l="l"/>
              <a:pathLst>
                <a:path h="4205478" w="3742182">
                  <a:moveTo>
                    <a:pt x="1871091" y="0"/>
                  </a:moveTo>
                  <a:cubicBezTo>
                    <a:pt x="1806575" y="0"/>
                    <a:pt x="1742186" y="16764"/>
                    <a:pt x="1684401" y="50165"/>
                  </a:cubicBezTo>
                  <a:lnTo>
                    <a:pt x="185801" y="918083"/>
                  </a:lnTo>
                  <a:cubicBezTo>
                    <a:pt x="70866" y="984758"/>
                    <a:pt x="0" y="1107567"/>
                    <a:pt x="0" y="1240536"/>
                  </a:cubicBezTo>
                  <a:lnTo>
                    <a:pt x="0" y="2926715"/>
                  </a:lnTo>
                  <a:cubicBezTo>
                    <a:pt x="0" y="3055620"/>
                    <a:pt x="66675" y="3175381"/>
                    <a:pt x="176149" y="3243326"/>
                  </a:cubicBezTo>
                  <a:lnTo>
                    <a:pt x="1636776" y="4149471"/>
                  </a:lnTo>
                  <a:cubicBezTo>
                    <a:pt x="1696847" y="4186809"/>
                    <a:pt x="1765046" y="4205478"/>
                    <a:pt x="1833118" y="4205478"/>
                  </a:cubicBezTo>
                  <a:cubicBezTo>
                    <a:pt x="1898777" y="4205478"/>
                    <a:pt x="1964436" y="4188079"/>
                    <a:pt x="2023110" y="4153408"/>
                  </a:cubicBezTo>
                  <a:lnTo>
                    <a:pt x="3559683" y="3242310"/>
                  </a:lnTo>
                  <a:cubicBezTo>
                    <a:pt x="3672840" y="3175254"/>
                    <a:pt x="3742182" y="3053461"/>
                    <a:pt x="3742182" y="2921889"/>
                  </a:cubicBezTo>
                  <a:lnTo>
                    <a:pt x="3742182" y="1240536"/>
                  </a:lnTo>
                  <a:cubicBezTo>
                    <a:pt x="3742182" y="1107567"/>
                    <a:pt x="3671316" y="984758"/>
                    <a:pt x="3556381" y="918210"/>
                  </a:cubicBezTo>
                  <a:lnTo>
                    <a:pt x="2057781" y="50292"/>
                  </a:lnTo>
                  <a:cubicBezTo>
                    <a:pt x="2000123" y="16764"/>
                    <a:pt x="1935607" y="0"/>
                    <a:pt x="1871091" y="0"/>
                  </a:cubicBezTo>
                  <a:close/>
                </a:path>
              </a:pathLst>
            </a:custGeom>
            <a:blipFill>
              <a:blip r:embed="rId6"/>
              <a:stretch>
                <a:fillRect l="-36451" t="0" r="-32224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838200"/>
            <a:ext cx="10377609" cy="2331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101"/>
              </a:lnSpc>
              <a:spcBef>
                <a:spcPct val="0"/>
              </a:spcBef>
            </a:pPr>
            <a:r>
              <a:rPr lang="en-US" sz="6500">
                <a:solidFill>
                  <a:srgbClr val="FF0078"/>
                </a:solidFill>
                <a:latin typeface="Poppins Bold"/>
              </a:rPr>
              <a:t>QUELLES PERFORMANCES PEUT-ON MODIFIER 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338717"/>
            <a:ext cx="8788379" cy="628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52"/>
              </a:lnSpc>
            </a:pPr>
            <a:r>
              <a:rPr lang="en-US" sz="2965">
                <a:solidFill>
                  <a:srgbClr val="000000"/>
                </a:solidFill>
                <a:latin typeface="Poppins"/>
              </a:rPr>
              <a:t>En agissant sur la géométrie de la pièce, on peut modifier:</a:t>
            </a:r>
          </a:p>
          <a:p>
            <a:pPr algn="just">
              <a:lnSpc>
                <a:spcPts val="4152"/>
              </a:lnSpc>
            </a:pPr>
            <a:r>
              <a:rPr lang="en-US" sz="2965">
                <a:solidFill>
                  <a:srgbClr val="000000"/>
                </a:solidFill>
                <a:latin typeface="Poppins"/>
              </a:rPr>
              <a:t>-Sa résistance à la contrainte</a:t>
            </a:r>
          </a:p>
          <a:p>
            <a:pPr algn="just">
              <a:lnSpc>
                <a:spcPts val="4152"/>
              </a:lnSpc>
            </a:pPr>
            <a:r>
              <a:rPr lang="en-US" sz="2965">
                <a:solidFill>
                  <a:srgbClr val="000000"/>
                </a:solidFill>
                <a:latin typeface="Poppins"/>
              </a:rPr>
              <a:t>-Son poids</a:t>
            </a:r>
          </a:p>
          <a:p>
            <a:pPr algn="just">
              <a:lnSpc>
                <a:spcPts val="4152"/>
              </a:lnSpc>
            </a:pPr>
            <a:r>
              <a:rPr lang="en-US" sz="2965">
                <a:solidFill>
                  <a:srgbClr val="000000"/>
                </a:solidFill>
                <a:latin typeface="Poppins"/>
              </a:rPr>
              <a:t>-Sa fléxibilité</a:t>
            </a:r>
          </a:p>
          <a:p>
            <a:pPr algn="just">
              <a:lnSpc>
                <a:spcPts val="4152"/>
              </a:lnSpc>
            </a:pPr>
            <a:r>
              <a:rPr lang="en-US" sz="2965">
                <a:solidFill>
                  <a:srgbClr val="000000"/>
                </a:solidFill>
                <a:latin typeface="Poppins"/>
              </a:rPr>
              <a:t>-Sa conductivité thermique</a:t>
            </a:r>
          </a:p>
          <a:p>
            <a:pPr algn="just">
              <a:lnSpc>
                <a:spcPts val="4152"/>
              </a:lnSpc>
            </a:pPr>
            <a:r>
              <a:rPr lang="en-US" sz="2965">
                <a:solidFill>
                  <a:srgbClr val="000000"/>
                </a:solidFill>
                <a:latin typeface="Poppins"/>
              </a:rPr>
              <a:t>-Sa résistance aérodynamique</a:t>
            </a:r>
          </a:p>
          <a:p>
            <a:pPr algn="just">
              <a:lnSpc>
                <a:spcPts val="4152"/>
              </a:lnSpc>
            </a:pPr>
            <a:r>
              <a:rPr lang="en-US" sz="2965">
                <a:solidFill>
                  <a:srgbClr val="000000"/>
                </a:solidFill>
                <a:latin typeface="Poppins"/>
              </a:rPr>
              <a:t>-Son isolation phonique</a:t>
            </a:r>
          </a:p>
          <a:p>
            <a:pPr algn="just">
              <a:lnSpc>
                <a:spcPts val="4152"/>
              </a:lnSpc>
            </a:pPr>
            <a:r>
              <a:rPr lang="en-US" sz="2965">
                <a:solidFill>
                  <a:srgbClr val="000000"/>
                </a:solidFill>
                <a:latin typeface="Poppins"/>
              </a:rPr>
              <a:t>-...</a:t>
            </a:r>
          </a:p>
          <a:p>
            <a:pPr algn="just">
              <a:lnSpc>
                <a:spcPts val="4152"/>
              </a:lnSpc>
            </a:pPr>
          </a:p>
          <a:p>
            <a:pPr algn="just">
              <a:lnSpc>
                <a:spcPts val="4152"/>
              </a:lnSpc>
            </a:pPr>
          </a:p>
          <a:p>
            <a:pPr algn="just">
              <a:lnSpc>
                <a:spcPts val="415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17547" y="-638110"/>
            <a:ext cx="9124070" cy="12111482"/>
          </a:xfrm>
          <a:custGeom>
            <a:avLst/>
            <a:gdLst/>
            <a:ahLst/>
            <a:cxnLst/>
            <a:rect r="r" b="b" t="t" l="l"/>
            <a:pathLst>
              <a:path h="12111482" w="9124070">
                <a:moveTo>
                  <a:pt x="0" y="0"/>
                </a:moveTo>
                <a:lnTo>
                  <a:pt x="9124070" y="0"/>
                </a:lnTo>
                <a:lnTo>
                  <a:pt x="9124070" y="12111483"/>
                </a:lnTo>
                <a:lnTo>
                  <a:pt x="0" y="121114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901" t="-21870" r="0" b="-2796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93605"/>
            <a:ext cx="6938662" cy="6938662"/>
          </a:xfrm>
          <a:custGeom>
            <a:avLst/>
            <a:gdLst/>
            <a:ahLst/>
            <a:cxnLst/>
            <a:rect r="r" b="b" t="t" l="l"/>
            <a:pathLst>
              <a:path h="6938662" w="6938662">
                <a:moveTo>
                  <a:pt x="0" y="0"/>
                </a:moveTo>
                <a:lnTo>
                  <a:pt x="6938662" y="0"/>
                </a:lnTo>
                <a:lnTo>
                  <a:pt x="6938662" y="6938662"/>
                </a:lnTo>
                <a:lnTo>
                  <a:pt x="0" y="6938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36769" y="893318"/>
            <a:ext cx="5905137" cy="5905113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0730" t="0" r="-78798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580234" y="8722892"/>
            <a:ext cx="2208935" cy="2208935"/>
          </a:xfrm>
          <a:custGeom>
            <a:avLst/>
            <a:gdLst/>
            <a:ahLst/>
            <a:cxnLst/>
            <a:rect r="r" b="b" t="t" l="l"/>
            <a:pathLst>
              <a:path h="2208935" w="2208935">
                <a:moveTo>
                  <a:pt x="0" y="0"/>
                </a:moveTo>
                <a:lnTo>
                  <a:pt x="2208934" y="0"/>
                </a:lnTo>
                <a:lnTo>
                  <a:pt x="2208934" y="2208935"/>
                </a:lnTo>
                <a:lnTo>
                  <a:pt x="0" y="2208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08203" y="-822395"/>
            <a:ext cx="2259433" cy="2259433"/>
          </a:xfrm>
          <a:custGeom>
            <a:avLst/>
            <a:gdLst/>
            <a:ahLst/>
            <a:cxnLst/>
            <a:rect r="r" b="b" t="t" l="l"/>
            <a:pathLst>
              <a:path h="2259433" w="2259433">
                <a:moveTo>
                  <a:pt x="0" y="0"/>
                </a:moveTo>
                <a:lnTo>
                  <a:pt x="2259432" y="0"/>
                </a:lnTo>
                <a:lnTo>
                  <a:pt x="2259432" y="2259433"/>
                </a:lnTo>
                <a:lnTo>
                  <a:pt x="0" y="2259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03213" y="8722892"/>
            <a:ext cx="5216766" cy="5216766"/>
          </a:xfrm>
          <a:custGeom>
            <a:avLst/>
            <a:gdLst/>
            <a:ahLst/>
            <a:cxnLst/>
            <a:rect r="r" b="b" t="t" l="l"/>
            <a:pathLst>
              <a:path h="5216766" w="5216766">
                <a:moveTo>
                  <a:pt x="0" y="0"/>
                </a:moveTo>
                <a:lnTo>
                  <a:pt x="5216767" y="0"/>
                </a:lnTo>
                <a:lnTo>
                  <a:pt x="5216767" y="5216767"/>
                </a:lnTo>
                <a:lnTo>
                  <a:pt x="0" y="5216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10903" y="1784230"/>
            <a:ext cx="6938662" cy="6938662"/>
          </a:xfrm>
          <a:custGeom>
            <a:avLst/>
            <a:gdLst/>
            <a:ahLst/>
            <a:cxnLst/>
            <a:rect r="r" b="b" t="t" l="l"/>
            <a:pathLst>
              <a:path h="6938662" w="6938662">
                <a:moveTo>
                  <a:pt x="0" y="0"/>
                </a:moveTo>
                <a:lnTo>
                  <a:pt x="6938662" y="0"/>
                </a:lnTo>
                <a:lnTo>
                  <a:pt x="6938662" y="6938662"/>
                </a:lnTo>
                <a:lnTo>
                  <a:pt x="0" y="6938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3423926" y="2368696"/>
            <a:ext cx="5769754" cy="5769731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-5963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5092673" y="5417632"/>
            <a:ext cx="6938662" cy="6938662"/>
          </a:xfrm>
          <a:custGeom>
            <a:avLst/>
            <a:gdLst/>
            <a:ahLst/>
            <a:cxnLst/>
            <a:rect r="r" b="b" t="t" l="l"/>
            <a:pathLst>
              <a:path h="6938662" w="6938662">
                <a:moveTo>
                  <a:pt x="0" y="0"/>
                </a:moveTo>
                <a:lnTo>
                  <a:pt x="6938662" y="0"/>
                </a:lnTo>
                <a:lnTo>
                  <a:pt x="6938662" y="6938662"/>
                </a:lnTo>
                <a:lnTo>
                  <a:pt x="0" y="6938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5789443" y="6221125"/>
            <a:ext cx="5769754" cy="5769731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0" r="-77823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306523" y="517405"/>
            <a:ext cx="10952777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429"/>
              </a:lnSpc>
            </a:pPr>
            <a:r>
              <a:rPr lang="en-US" sz="7858">
                <a:solidFill>
                  <a:srgbClr val="FF0078"/>
                </a:solidFill>
                <a:latin typeface="Poppins Bold"/>
              </a:rPr>
              <a:t>HISTORIQUEMENT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13281" y="2042711"/>
            <a:ext cx="3832178" cy="56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9"/>
              </a:lnSpc>
              <a:spcBef>
                <a:spcPct val="0"/>
              </a:spcBef>
            </a:pPr>
            <a:r>
              <a:rPr lang="en-US" sz="3206">
                <a:solidFill>
                  <a:srgbClr val="000000"/>
                </a:solidFill>
                <a:latin typeface="Poppins Bold"/>
              </a:rPr>
              <a:t>Le bras de leviers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74320" y="3496692"/>
            <a:ext cx="4242944" cy="56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9"/>
              </a:lnSpc>
              <a:spcBef>
                <a:spcPct val="0"/>
              </a:spcBef>
            </a:pPr>
            <a:r>
              <a:rPr lang="en-US" sz="3206">
                <a:solidFill>
                  <a:srgbClr val="000000"/>
                </a:solidFill>
                <a:latin typeface="Poppins Bold"/>
              </a:rPr>
              <a:t>La coque de bateau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82911" y="8637167"/>
            <a:ext cx="4242944" cy="56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9"/>
              </a:lnSpc>
              <a:spcBef>
                <a:spcPct val="0"/>
              </a:spcBef>
            </a:pPr>
            <a:r>
              <a:rPr lang="en-US" sz="3206">
                <a:solidFill>
                  <a:srgbClr val="000000"/>
                </a:solidFill>
                <a:latin typeface="Poppins Bold"/>
              </a:rPr>
              <a:t>Le trellis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441906" y="2542281"/>
            <a:ext cx="3403553" cy="84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9655" indent="-259827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sz="2406">
                <a:solidFill>
                  <a:srgbClr val="000000"/>
                </a:solidFill>
                <a:latin typeface="Poppins"/>
              </a:rPr>
              <a:t>décupler la force dévelopée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62004" y="4196286"/>
            <a:ext cx="4749606" cy="1681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9655" indent="-259827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sz="2406">
                <a:solidFill>
                  <a:srgbClr val="000000"/>
                </a:solidFill>
                <a:latin typeface="Poppins"/>
              </a:rPr>
              <a:t>Augmenter la flotaison et la stabilité en mer sans augmenter trop le poids (coque mais aussi la quille)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82911" y="9191625"/>
            <a:ext cx="3403553" cy="84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9655" indent="-259827" lvl="1">
              <a:lnSpc>
                <a:spcPts val="3369"/>
              </a:lnSpc>
              <a:spcBef>
                <a:spcPct val="0"/>
              </a:spcBef>
              <a:buFont typeface="Arial"/>
              <a:buChar char="•"/>
            </a:pPr>
            <a:r>
              <a:rPr lang="en-US" sz="2406">
                <a:solidFill>
                  <a:srgbClr val="000000"/>
                </a:solidFill>
                <a:latin typeface="Poppins"/>
              </a:rPr>
              <a:t>Répartir la charge uniformément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793221" y="-3780509"/>
            <a:ext cx="26108545" cy="10538358"/>
          </a:xfrm>
          <a:custGeom>
            <a:avLst/>
            <a:gdLst/>
            <a:ahLst/>
            <a:cxnLst/>
            <a:rect r="r" b="b" t="t" l="l"/>
            <a:pathLst>
              <a:path h="10538358" w="26108545">
                <a:moveTo>
                  <a:pt x="26108545" y="0"/>
                </a:moveTo>
                <a:lnTo>
                  <a:pt x="0" y="0"/>
                </a:lnTo>
                <a:lnTo>
                  <a:pt x="0" y="10538359"/>
                </a:lnTo>
                <a:lnTo>
                  <a:pt x="26108545" y="10538359"/>
                </a:lnTo>
                <a:lnTo>
                  <a:pt x="2610854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4981" y="1551407"/>
            <a:ext cx="6423116" cy="7184185"/>
          </a:xfrm>
          <a:custGeom>
            <a:avLst/>
            <a:gdLst/>
            <a:ahLst/>
            <a:cxnLst/>
            <a:rect r="r" b="b" t="t" l="l"/>
            <a:pathLst>
              <a:path h="7184185" w="6423116">
                <a:moveTo>
                  <a:pt x="0" y="0"/>
                </a:moveTo>
                <a:lnTo>
                  <a:pt x="6423117" y="0"/>
                </a:lnTo>
                <a:lnTo>
                  <a:pt x="6423117" y="7184186"/>
                </a:lnTo>
                <a:lnTo>
                  <a:pt x="0" y="7184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33153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63611" y="2016213"/>
            <a:ext cx="5565856" cy="6254574"/>
            <a:chOff x="0" y="0"/>
            <a:chExt cx="3742271" cy="42053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42182" cy="4205478"/>
            </a:xfrm>
            <a:custGeom>
              <a:avLst/>
              <a:gdLst/>
              <a:ahLst/>
              <a:cxnLst/>
              <a:rect r="r" b="b" t="t" l="l"/>
              <a:pathLst>
                <a:path h="4205478" w="3742182">
                  <a:moveTo>
                    <a:pt x="1871091" y="0"/>
                  </a:moveTo>
                  <a:cubicBezTo>
                    <a:pt x="1806575" y="0"/>
                    <a:pt x="1742186" y="16764"/>
                    <a:pt x="1684401" y="50165"/>
                  </a:cubicBezTo>
                  <a:lnTo>
                    <a:pt x="185801" y="918083"/>
                  </a:lnTo>
                  <a:cubicBezTo>
                    <a:pt x="70866" y="984758"/>
                    <a:pt x="0" y="1107567"/>
                    <a:pt x="0" y="1240536"/>
                  </a:cubicBezTo>
                  <a:lnTo>
                    <a:pt x="0" y="2926715"/>
                  </a:lnTo>
                  <a:cubicBezTo>
                    <a:pt x="0" y="3055620"/>
                    <a:pt x="66675" y="3175381"/>
                    <a:pt x="176149" y="3243326"/>
                  </a:cubicBezTo>
                  <a:lnTo>
                    <a:pt x="1636776" y="4149471"/>
                  </a:lnTo>
                  <a:cubicBezTo>
                    <a:pt x="1696847" y="4186809"/>
                    <a:pt x="1765046" y="4205478"/>
                    <a:pt x="1833118" y="4205478"/>
                  </a:cubicBezTo>
                  <a:cubicBezTo>
                    <a:pt x="1898777" y="4205478"/>
                    <a:pt x="1964436" y="4188079"/>
                    <a:pt x="2023110" y="4153408"/>
                  </a:cubicBezTo>
                  <a:lnTo>
                    <a:pt x="3559683" y="3242310"/>
                  </a:lnTo>
                  <a:cubicBezTo>
                    <a:pt x="3672840" y="3175254"/>
                    <a:pt x="3742182" y="3053461"/>
                    <a:pt x="3742182" y="2921889"/>
                  </a:cubicBezTo>
                  <a:lnTo>
                    <a:pt x="3742182" y="1240536"/>
                  </a:lnTo>
                  <a:cubicBezTo>
                    <a:pt x="3742182" y="1107567"/>
                    <a:pt x="3671316" y="984758"/>
                    <a:pt x="3556381" y="918210"/>
                  </a:cubicBezTo>
                  <a:lnTo>
                    <a:pt x="2057781" y="50292"/>
                  </a:lnTo>
                  <a:cubicBezTo>
                    <a:pt x="2000123" y="16764"/>
                    <a:pt x="1935607" y="0"/>
                    <a:pt x="1871091" y="0"/>
                  </a:cubicBezTo>
                  <a:close/>
                </a:path>
              </a:pathLst>
            </a:custGeom>
            <a:blipFill>
              <a:blip r:embed="rId6"/>
              <a:stretch>
                <a:fillRect l="-31880" t="0" r="-3188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14017" y="2646093"/>
            <a:ext cx="7377685" cy="316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362"/>
              </a:lnSpc>
            </a:pPr>
            <a:r>
              <a:rPr lang="en-US" sz="8830">
                <a:solidFill>
                  <a:srgbClr val="FFFFFF"/>
                </a:solidFill>
                <a:latin typeface="Poppins"/>
              </a:rPr>
              <a:t>STRUCTURES</a:t>
            </a:r>
          </a:p>
          <a:p>
            <a:pPr algn="r">
              <a:lnSpc>
                <a:spcPts val="12362"/>
              </a:lnSpc>
              <a:spcBef>
                <a:spcPct val="0"/>
              </a:spcBef>
            </a:pPr>
            <a:r>
              <a:rPr lang="en-US" sz="8830">
                <a:solidFill>
                  <a:srgbClr val="FFFFFF"/>
                </a:solidFill>
                <a:latin typeface="Poppins"/>
              </a:rPr>
              <a:t>CLASSIQUES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831309" y="9109289"/>
            <a:ext cx="2847668" cy="2847668"/>
          </a:xfrm>
          <a:custGeom>
            <a:avLst/>
            <a:gdLst/>
            <a:ahLst/>
            <a:cxnLst/>
            <a:rect r="r" b="b" t="t" l="l"/>
            <a:pathLst>
              <a:path h="2847668" w="2847668">
                <a:moveTo>
                  <a:pt x="0" y="0"/>
                </a:moveTo>
                <a:lnTo>
                  <a:pt x="2847668" y="0"/>
                </a:lnTo>
                <a:lnTo>
                  <a:pt x="2847668" y="2847667"/>
                </a:lnTo>
                <a:lnTo>
                  <a:pt x="0" y="28476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41256" y="-399313"/>
            <a:ext cx="2847668" cy="2847668"/>
          </a:xfrm>
          <a:custGeom>
            <a:avLst/>
            <a:gdLst/>
            <a:ahLst/>
            <a:cxnLst/>
            <a:rect r="r" b="b" t="t" l="l"/>
            <a:pathLst>
              <a:path h="2847668" w="2847668">
                <a:moveTo>
                  <a:pt x="0" y="0"/>
                </a:moveTo>
                <a:lnTo>
                  <a:pt x="2847667" y="0"/>
                </a:lnTo>
                <a:lnTo>
                  <a:pt x="2847667" y="2847668"/>
                </a:lnTo>
                <a:lnTo>
                  <a:pt x="0" y="28476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55143" y="1028700"/>
            <a:ext cx="1005909" cy="1005909"/>
          </a:xfrm>
          <a:custGeom>
            <a:avLst/>
            <a:gdLst/>
            <a:ahLst/>
            <a:cxnLst/>
            <a:rect r="r" b="b" t="t" l="l"/>
            <a:pathLst>
              <a:path h="1005909" w="1005909">
                <a:moveTo>
                  <a:pt x="0" y="0"/>
                </a:moveTo>
                <a:lnTo>
                  <a:pt x="1005909" y="0"/>
                </a:lnTo>
                <a:lnTo>
                  <a:pt x="1005909" y="1005909"/>
                </a:lnTo>
                <a:lnTo>
                  <a:pt x="0" y="1005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52361" y="8179118"/>
            <a:ext cx="583279" cy="583279"/>
          </a:xfrm>
          <a:custGeom>
            <a:avLst/>
            <a:gdLst/>
            <a:ahLst/>
            <a:cxnLst/>
            <a:rect r="r" b="b" t="t" l="l"/>
            <a:pathLst>
              <a:path h="583279" w="583279">
                <a:moveTo>
                  <a:pt x="0" y="0"/>
                </a:moveTo>
                <a:lnTo>
                  <a:pt x="583278" y="0"/>
                </a:lnTo>
                <a:lnTo>
                  <a:pt x="583278" y="583278"/>
                </a:lnTo>
                <a:lnTo>
                  <a:pt x="0" y="5832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51762" y="7467613"/>
            <a:ext cx="676938" cy="676938"/>
          </a:xfrm>
          <a:custGeom>
            <a:avLst/>
            <a:gdLst/>
            <a:ahLst/>
            <a:cxnLst/>
            <a:rect r="r" b="b" t="t" l="l"/>
            <a:pathLst>
              <a:path h="676938" w="676938">
                <a:moveTo>
                  <a:pt x="0" y="0"/>
                </a:moveTo>
                <a:lnTo>
                  <a:pt x="676938" y="0"/>
                </a:lnTo>
                <a:lnTo>
                  <a:pt x="676938" y="676937"/>
                </a:lnTo>
                <a:lnTo>
                  <a:pt x="0" y="6769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9109289"/>
            <a:ext cx="2355423" cy="2355423"/>
          </a:xfrm>
          <a:custGeom>
            <a:avLst/>
            <a:gdLst/>
            <a:ahLst/>
            <a:cxnLst/>
            <a:rect r="r" b="b" t="t" l="l"/>
            <a:pathLst>
              <a:path h="2355423" w="2355423">
                <a:moveTo>
                  <a:pt x="0" y="0"/>
                </a:moveTo>
                <a:lnTo>
                  <a:pt x="2355423" y="0"/>
                </a:lnTo>
                <a:lnTo>
                  <a:pt x="2355423" y="2355422"/>
                </a:lnTo>
                <a:lnTo>
                  <a:pt x="0" y="2355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17547" y="-638110"/>
            <a:ext cx="9124070" cy="12111482"/>
          </a:xfrm>
          <a:custGeom>
            <a:avLst/>
            <a:gdLst/>
            <a:ahLst/>
            <a:cxnLst/>
            <a:rect r="r" b="b" t="t" l="l"/>
            <a:pathLst>
              <a:path h="12111482" w="9124070">
                <a:moveTo>
                  <a:pt x="0" y="0"/>
                </a:moveTo>
                <a:lnTo>
                  <a:pt x="9124070" y="0"/>
                </a:lnTo>
                <a:lnTo>
                  <a:pt x="9124070" y="12111483"/>
                </a:lnTo>
                <a:lnTo>
                  <a:pt x="0" y="121114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901" t="-21870" r="0" b="-2796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8364" y="1784230"/>
            <a:ext cx="6938662" cy="6938662"/>
          </a:xfrm>
          <a:custGeom>
            <a:avLst/>
            <a:gdLst/>
            <a:ahLst/>
            <a:cxnLst/>
            <a:rect r="r" b="b" t="t" l="l"/>
            <a:pathLst>
              <a:path h="6938662" w="6938662">
                <a:moveTo>
                  <a:pt x="0" y="0"/>
                </a:moveTo>
                <a:lnTo>
                  <a:pt x="6938663" y="0"/>
                </a:lnTo>
                <a:lnTo>
                  <a:pt x="6938663" y="6938662"/>
                </a:lnTo>
                <a:lnTo>
                  <a:pt x="0" y="6938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42818" y="2368696"/>
            <a:ext cx="5769754" cy="5769731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5329" t="0" r="-25329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580234" y="8722892"/>
            <a:ext cx="2208935" cy="2208935"/>
          </a:xfrm>
          <a:custGeom>
            <a:avLst/>
            <a:gdLst/>
            <a:ahLst/>
            <a:cxnLst/>
            <a:rect r="r" b="b" t="t" l="l"/>
            <a:pathLst>
              <a:path h="2208935" w="2208935">
                <a:moveTo>
                  <a:pt x="0" y="0"/>
                </a:moveTo>
                <a:lnTo>
                  <a:pt x="2208934" y="0"/>
                </a:lnTo>
                <a:lnTo>
                  <a:pt x="2208934" y="2208935"/>
                </a:lnTo>
                <a:lnTo>
                  <a:pt x="0" y="2208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08203" y="-822395"/>
            <a:ext cx="2259433" cy="2259433"/>
          </a:xfrm>
          <a:custGeom>
            <a:avLst/>
            <a:gdLst/>
            <a:ahLst/>
            <a:cxnLst/>
            <a:rect r="r" b="b" t="t" l="l"/>
            <a:pathLst>
              <a:path h="2259433" w="2259433">
                <a:moveTo>
                  <a:pt x="0" y="0"/>
                </a:moveTo>
                <a:lnTo>
                  <a:pt x="2259432" y="0"/>
                </a:lnTo>
                <a:lnTo>
                  <a:pt x="2259432" y="2259433"/>
                </a:lnTo>
                <a:lnTo>
                  <a:pt x="0" y="2259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03213" y="8722892"/>
            <a:ext cx="5216766" cy="5216766"/>
          </a:xfrm>
          <a:custGeom>
            <a:avLst/>
            <a:gdLst/>
            <a:ahLst/>
            <a:cxnLst/>
            <a:rect r="r" b="b" t="t" l="l"/>
            <a:pathLst>
              <a:path h="5216766" w="5216766">
                <a:moveTo>
                  <a:pt x="0" y="0"/>
                </a:moveTo>
                <a:lnTo>
                  <a:pt x="5216767" y="0"/>
                </a:lnTo>
                <a:lnTo>
                  <a:pt x="5216767" y="5216767"/>
                </a:lnTo>
                <a:lnTo>
                  <a:pt x="0" y="5216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06523" y="517405"/>
            <a:ext cx="10952777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429"/>
              </a:lnSpc>
            </a:pPr>
            <a:r>
              <a:rPr lang="en-US" sz="7858">
                <a:solidFill>
                  <a:srgbClr val="FF0078"/>
                </a:solidFill>
                <a:latin typeface="Poppins Bold"/>
              </a:rPr>
              <a:t>AMELIORATION DE LA RÉSISTANCE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97027" y="3403230"/>
            <a:ext cx="9662273" cy="767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994"/>
              </a:lnSpc>
              <a:spcBef>
                <a:spcPct val="0"/>
              </a:spcBef>
            </a:pPr>
            <a:r>
              <a:rPr lang="en-US" sz="4281">
                <a:solidFill>
                  <a:srgbClr val="FF0078"/>
                </a:solidFill>
                <a:latin typeface="Poppins Bold"/>
              </a:rPr>
              <a:t>EX : NID D'ABEILLE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63135" y="4877865"/>
            <a:ext cx="8330056" cy="455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4086" indent="-307043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000000"/>
                </a:solidFill>
                <a:latin typeface="Poppins"/>
              </a:rPr>
              <a:t>Forme hexagonale : réseau tridimensionnels --&gt; répartition efficace des contraintes exercées sur le matériau</a:t>
            </a:r>
          </a:p>
          <a:p>
            <a:pPr>
              <a:lnSpc>
                <a:spcPts val="3982"/>
              </a:lnSpc>
            </a:pPr>
          </a:p>
          <a:p>
            <a:pPr marL="614086" indent="-307043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000000"/>
                </a:solidFill>
                <a:latin typeface="Poppins"/>
              </a:rPr>
              <a:t> Résistant aux chocs/vibrations : cellules hexagonales emboîtées permettent de disperser la force dans toute la structure, plutôt que de la concentrer sur un seul point.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17547" y="-638110"/>
            <a:ext cx="9124070" cy="12111482"/>
          </a:xfrm>
          <a:custGeom>
            <a:avLst/>
            <a:gdLst/>
            <a:ahLst/>
            <a:cxnLst/>
            <a:rect r="r" b="b" t="t" l="l"/>
            <a:pathLst>
              <a:path h="12111482" w="9124070">
                <a:moveTo>
                  <a:pt x="0" y="0"/>
                </a:moveTo>
                <a:lnTo>
                  <a:pt x="9124070" y="0"/>
                </a:lnTo>
                <a:lnTo>
                  <a:pt x="9124070" y="12111483"/>
                </a:lnTo>
                <a:lnTo>
                  <a:pt x="0" y="121114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8901" t="-21870" r="0" b="-27969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8554" y="1670088"/>
            <a:ext cx="6819783" cy="6819755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580234" y="8722892"/>
            <a:ext cx="2208935" cy="2208935"/>
          </a:xfrm>
          <a:custGeom>
            <a:avLst/>
            <a:gdLst/>
            <a:ahLst/>
            <a:cxnLst/>
            <a:rect r="r" b="b" t="t" l="l"/>
            <a:pathLst>
              <a:path h="2208935" w="2208935">
                <a:moveTo>
                  <a:pt x="0" y="0"/>
                </a:moveTo>
                <a:lnTo>
                  <a:pt x="2208934" y="0"/>
                </a:lnTo>
                <a:lnTo>
                  <a:pt x="2208934" y="2208935"/>
                </a:lnTo>
                <a:lnTo>
                  <a:pt x="0" y="2208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08203" y="-822395"/>
            <a:ext cx="2259433" cy="2259433"/>
          </a:xfrm>
          <a:custGeom>
            <a:avLst/>
            <a:gdLst/>
            <a:ahLst/>
            <a:cxnLst/>
            <a:rect r="r" b="b" t="t" l="l"/>
            <a:pathLst>
              <a:path h="2259433" w="2259433">
                <a:moveTo>
                  <a:pt x="0" y="0"/>
                </a:moveTo>
                <a:lnTo>
                  <a:pt x="2259432" y="0"/>
                </a:lnTo>
                <a:lnTo>
                  <a:pt x="2259432" y="2259433"/>
                </a:lnTo>
                <a:lnTo>
                  <a:pt x="0" y="2259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03213" y="8722892"/>
            <a:ext cx="5216766" cy="5216766"/>
          </a:xfrm>
          <a:custGeom>
            <a:avLst/>
            <a:gdLst/>
            <a:ahLst/>
            <a:cxnLst/>
            <a:rect r="r" b="b" t="t" l="l"/>
            <a:pathLst>
              <a:path h="5216766" w="5216766">
                <a:moveTo>
                  <a:pt x="0" y="0"/>
                </a:moveTo>
                <a:lnTo>
                  <a:pt x="5216767" y="0"/>
                </a:lnTo>
                <a:lnTo>
                  <a:pt x="5216767" y="5216767"/>
                </a:lnTo>
                <a:lnTo>
                  <a:pt x="0" y="5216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06523" y="517405"/>
            <a:ext cx="10952777" cy="364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429"/>
              </a:lnSpc>
            </a:pPr>
            <a:r>
              <a:rPr lang="en-US" sz="7858">
                <a:solidFill>
                  <a:srgbClr val="FF0078"/>
                </a:solidFill>
                <a:latin typeface="Poppins Bold"/>
              </a:rPr>
              <a:t>AMÉLIORATION DE RESISTANCE SUR UN AXE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97027" y="3900834"/>
            <a:ext cx="9662273" cy="767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994"/>
              </a:lnSpc>
              <a:spcBef>
                <a:spcPct val="0"/>
              </a:spcBef>
            </a:pPr>
            <a:r>
              <a:rPr lang="en-US" sz="4281">
                <a:solidFill>
                  <a:srgbClr val="FF0078"/>
                </a:solidFill>
                <a:latin typeface="Poppins Bold"/>
              </a:rPr>
              <a:t>EX : Poutre en 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63135" y="4877865"/>
            <a:ext cx="8330056" cy="2032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4086" indent="-307043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000000"/>
                </a:solidFill>
                <a:latin typeface="Poppins"/>
              </a:rPr>
              <a:t>Augmenter la resistance à la contrainte et la flexion sur l'axe des Y</a:t>
            </a:r>
          </a:p>
          <a:p>
            <a:pPr>
              <a:lnSpc>
                <a:spcPts val="3982"/>
              </a:lnSpc>
            </a:pPr>
          </a:p>
          <a:p>
            <a:pPr marL="614086" indent="-307043" lvl="1">
              <a:lnSpc>
                <a:spcPts val="3982"/>
              </a:lnSpc>
              <a:buFont typeface="Arial"/>
              <a:buChar char="•"/>
            </a:pPr>
            <a:r>
              <a:rPr lang="en-US" sz="2844">
                <a:solidFill>
                  <a:srgbClr val="000000"/>
                </a:solidFill>
                <a:latin typeface="Poppins"/>
              </a:rPr>
              <a:t>Minimiser l</a:t>
            </a:r>
            <a:r>
              <a:rPr lang="en-US" sz="2844">
                <a:solidFill>
                  <a:srgbClr val="000000"/>
                </a:solidFill>
                <a:latin typeface="Poppins"/>
              </a:rPr>
              <a:t>e poids de la poutre.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DAFmQFs1Dto</dc:identifier>
  <dcterms:modified xsi:type="dcterms:W3CDTF">2011-08-01T06:04:30Z</dcterms:modified>
  <cp:revision>1</cp:revision>
  <dc:title>Propriétés</dc:title>
</cp:coreProperties>
</file>